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tags/tag12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tags/tag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handoutMasterIdLst>
    <p:handoutMasterId r:id="rId95"/>
  </p:handoutMasterIdLst>
  <p:sldIdLst>
    <p:sldId id="257" r:id="rId2"/>
    <p:sldId id="259" r:id="rId3"/>
    <p:sldId id="354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2" r:id="rId78"/>
    <p:sldId id="343" r:id="rId79"/>
    <p:sldId id="344" r:id="rId80"/>
    <p:sldId id="345" r:id="rId81"/>
    <p:sldId id="346" r:id="rId82"/>
    <p:sldId id="347" r:id="rId83"/>
    <p:sldId id="348" r:id="rId84"/>
    <p:sldId id="349" r:id="rId85"/>
    <p:sldId id="350" r:id="rId86"/>
    <p:sldId id="351" r:id="rId87"/>
    <p:sldId id="352" r:id="rId88"/>
    <p:sldId id="353" r:id="rId89"/>
    <p:sldId id="355" r:id="rId90"/>
    <p:sldId id="356" r:id="rId91"/>
    <p:sldId id="265" r:id="rId92"/>
    <p:sldId id="267" r:id="rId9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55031-9676-4EE4-93F9-50FC21C807AA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3907C-7F99-4EA4-A98F-D41D613B0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3703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A4600-6D29-44E5-BDAC-E0B5EF24C347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78FC4-073E-4FBD-837E-EFA5336B2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196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57B049-46F9-4AA8-96B2-05F5B3C7B4C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D800F-3993-4BE8-ABF2-6CA1A8AB9FB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E0BF7-3738-4B0F-9011-E71A814FFC1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E9AF2-ADC2-456B-9A33-C9C82A8A2D8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187232-E07E-4D42-8C27-EB141E904CC2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9C1F34-7644-474F-B7BD-47D686E0D973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4E8DD-A515-4C72-8E30-AA0499B8B550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4BE2A-BF51-42F8-BDE5-E506DA44BBC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DB086-019C-4C06-9858-149FBC4F95D0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9747C-983A-464B-B768-C8EAFA96531D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12EDF-7D6E-45CF-93C3-EDCEB1D50841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D1CA24-A61A-4BE6-A991-89ECC4B8303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9FC0CF-8879-49AC-A577-AD3D834472E9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60B62E-8F89-4994-BB16-56E02761968A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A2025-6EF2-43E9-85AD-34BBE4E8540E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41F8AC-D3C1-488B-88D0-6E425A0FD29F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20D910-01DB-47C0-9920-76BEB95B072A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F7BA77-1761-4F36-B720-3DAA3D47F471}" type="slidenum">
              <a:rPr lang="en-IN" altLang="en-US">
                <a:latin typeface="Arial" charset="0"/>
                <a:cs typeface="Arial" charset="0"/>
              </a:rPr>
              <a:pPr/>
              <a:t>31</a:t>
            </a:fld>
            <a:endParaRPr lang="en-IN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076C11-B66C-4A20-A626-B26619DA8569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25817A-64CE-40B5-A592-91CDB22FBAA8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8A26B-2182-4D2F-B1B3-9E6603DA500B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E99684-98BE-4105-99AA-858416D92D17}" type="slidenum">
              <a:rPr lang="en-IN" altLang="en-US">
                <a:latin typeface="Arial" charset="0"/>
                <a:cs typeface="Arial" charset="0"/>
              </a:rPr>
              <a:pPr/>
              <a:t>39</a:t>
            </a:fld>
            <a:endParaRPr lang="en-IN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402FD-E608-4822-B525-F0A8058F8B2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DF0D5-CC77-4881-8FA5-14ABB1633C15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1E9A1-92AC-4052-A7AA-5ACE3CE7AD9C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9D860-65D5-4E3E-A956-E535298CB67B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46AF9-8879-422A-88D3-26926564FBB9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58B48-C1F7-4021-9BD8-3CE516375A73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C2161A-4DDB-4084-A85C-614C4B15FBFC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C2A515-769C-4A34-A37C-514BF8711825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84DF2-03A1-47ED-8082-2521335E5084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2E1090-07E0-4319-A8DC-0E6821B689E4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A83F7-F90B-4A07-859A-C2932423D755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DBCF91-3E97-4B7A-B770-3B6E80EDE5D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83B93-D359-4C9D-AB65-BBEC98DBB17F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1B1B47-3050-43DF-86B3-DA07ACD3231D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020357-6A17-4935-935A-5EC4F377784C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E8906-4A24-4D3D-86FD-CF2172D8BEB7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4DEDA4-25DD-47F6-9BD5-88A1A82C8F66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C1B3E-B806-4E63-8AD5-EF0B1D362AC2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C785B-1C84-48BE-8AC1-C512CFF9A38D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6CC84E-D106-40F9-AAD3-A7A4EC5602B5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78424-AA35-476F-B062-A588409D4970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21E9F-4603-4D59-B40A-4A024CE6F891}" type="slidenum">
              <a:rPr lang="en-US" altLang="en-US"/>
              <a:pPr/>
              <a:t>88</a:t>
            </a:fld>
            <a:endParaRPr lang="en-US" alt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BED109-02B6-46E9-8D7B-76D35104252B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E7F37-4E27-47CF-A051-A7B8A1400DAB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B1F296-85CF-4C03-A5D8-85E83FB99BC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A4D871-1FD1-4EF4-8FA8-2D575EA14CF9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0FC65-12AE-4462-ADEC-6F8C43913DA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EB28-7C3A-482E-9F01-F5B3C9C3512C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922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417C-CA97-4532-9D04-41AF4EE017FA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511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9166-FED1-4F98-BF9A-6BAE620783C7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6463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0699F57-3454-496B-94EA-54050AE7464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PhD.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54396-6BE5-460F-B73D-ED8087474F8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B94A-2270-4514-AFC7-58285840288B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706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5FFD-77DD-4A26-8FB4-BEF7FEAE09A4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487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50ED-5A6F-4EEF-8F9D-1EE013715878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961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1459-54E3-436A-9594-D0DBFCDD67C8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764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A796-0741-41D1-B56A-6D1921F76EB2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829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09AE-9055-4E20-A327-B63B67366A64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938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26C2-068F-4130-A6AD-066D8F3A2A62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852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989A-33FB-4B27-85CB-0C99726C874C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911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A60F-C607-44A5-AB0C-D72C4C171CCC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973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4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5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2343" y="381001"/>
            <a:ext cx="9985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44612" y="2467428"/>
            <a:ext cx="5551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</a:rPr>
              <a:t>COMPLEMENT SYSTEM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645855"/>
            <a:ext cx="1139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ook Antiqua" panose="02040602050305030304" pitchFamily="18" charset="0"/>
              </a:rPr>
              <a:t>DEPARTMENT </a:t>
            </a:r>
            <a:r>
              <a:rPr lang="en-US" sz="2800" dirty="0" smtClean="0">
                <a:latin typeface="Book Antiqua" panose="02040602050305030304" pitchFamily="18" charset="0"/>
              </a:rPr>
              <a:t>OF MICROBIOLOGY  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0"/>
            <a:ext cx="1857828" cy="21145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  <p:pic>
        <p:nvPicPr>
          <p:cNvPr id="19459" name="Picture 2" descr="figure 7-01 part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801" y="165101"/>
            <a:ext cx="6500284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  <p:pic>
        <p:nvPicPr>
          <p:cNvPr id="21507" name="Picture 2" descr="figure 7-01 part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9868" y="165101"/>
            <a:ext cx="754803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  <p:pic>
        <p:nvPicPr>
          <p:cNvPr id="23555" name="Picture 2" descr="figure 7-01 par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4267" y="165101"/>
            <a:ext cx="82550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  <p:pic>
        <p:nvPicPr>
          <p:cNvPr id="25603" name="Picture 2" descr="figure 7-01 part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5067" y="165101"/>
            <a:ext cx="56388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04801" y="457201"/>
            <a:ext cx="117475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u="sng" dirty="0"/>
              <a:t>Three pathways: Classical, Alternative, &amp; </a:t>
            </a:r>
            <a:r>
              <a:rPr lang="en-US" sz="2800" u="sng" dirty="0" err="1"/>
              <a:t>Lectin</a:t>
            </a:r>
            <a:endParaRPr lang="en-US" sz="2800" u="sng" dirty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Final steps identical in all 3 pathways</a:t>
            </a:r>
          </a:p>
          <a:p>
            <a:pPr eaLnBrk="1" hangingPunct="1">
              <a:defRPr/>
            </a:pPr>
            <a:endParaRPr lang="en-US" sz="2800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/>
              <a:t>Classical - Initiated by formation of an Ag- </a:t>
            </a:r>
            <a:r>
              <a:rPr lang="en-US" sz="2800" dirty="0" err="1"/>
              <a:t>Ab</a:t>
            </a:r>
            <a:r>
              <a:rPr lang="en-US" sz="2800" dirty="0"/>
              <a:t> </a:t>
            </a:r>
          </a:p>
          <a:p>
            <a:pPr marL="514350" indent="-514350" eaLnBrk="1" hangingPunct="1">
              <a:defRPr/>
            </a:pPr>
            <a:r>
              <a:rPr lang="en-US" sz="2800" dirty="0"/>
              <a:t>	 complex</a:t>
            </a:r>
          </a:p>
          <a:p>
            <a:pPr marL="514350" indent="-514350" eaLnBrk="1" hangingPunct="1">
              <a:defRPr/>
            </a:pPr>
            <a:r>
              <a:rPr lang="en-US" sz="2800" dirty="0"/>
              <a:t>2.  Alternative - Antibody-independent  </a:t>
            </a:r>
          </a:p>
          <a:p>
            <a:pPr marL="514350" indent="-514350" eaLnBrk="1" hangingPunct="1">
              <a:defRPr/>
            </a:pPr>
            <a:r>
              <a:rPr lang="en-US" sz="2800" dirty="0"/>
              <a:t>			       - Part of innate immunity</a:t>
            </a:r>
          </a:p>
          <a:p>
            <a:pPr marL="514350" indent="-514350" eaLnBrk="1" hangingPunct="1">
              <a:defRPr/>
            </a:pPr>
            <a:r>
              <a:rPr lang="en-US" sz="2800" dirty="0"/>
              <a:t>			       - Initiated by foreign cell surfaces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sz="2800" dirty="0"/>
          </a:p>
          <a:p>
            <a:pPr marL="514350" indent="-514350" eaLnBrk="1" hangingPunct="1">
              <a:defRPr/>
            </a:pPr>
            <a:r>
              <a:rPr lang="en-US" sz="2800" dirty="0"/>
              <a:t>3.  </a:t>
            </a:r>
            <a:r>
              <a:rPr lang="en-US" sz="2800" dirty="0" err="1"/>
              <a:t>Lectin</a:t>
            </a:r>
            <a:r>
              <a:rPr lang="en-US" sz="2800" dirty="0"/>
              <a:t> - Initiated by host proteins binding </a:t>
            </a:r>
          </a:p>
          <a:p>
            <a:pPr marL="514350" indent="-514350" eaLnBrk="1" hangingPunct="1">
              <a:defRPr/>
            </a:pPr>
            <a:r>
              <a:rPr lang="en-US" sz="2800" dirty="0"/>
              <a:t>    microbial surfaces</a:t>
            </a:r>
            <a:endParaRPr lang="en-US" dirty="0">
              <a:latin typeface="Arial" charset="0"/>
            </a:endParaRPr>
          </a:p>
        </p:txBody>
      </p:sp>
      <p:sp>
        <p:nvSpPr>
          <p:cNvPr id="27651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gure 7-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  <p:pic>
        <p:nvPicPr>
          <p:cNvPr id="31747" name="Picture 2" descr="figure 7-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1" y="165101"/>
            <a:ext cx="9751484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  <p:pic>
        <p:nvPicPr>
          <p:cNvPr id="33795" name="Picture 2" descr="figure 7-0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067" y="165101"/>
            <a:ext cx="10701867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  <p:pic>
        <p:nvPicPr>
          <p:cNvPr id="35843" name="Picture 2" descr="figure 7-03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9600" y="165101"/>
            <a:ext cx="8426451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  <p:pic>
        <p:nvPicPr>
          <p:cNvPr id="37891" name="Picture 2" descr="figure 7-04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0533" y="165101"/>
            <a:ext cx="7882467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94971" y="609603"/>
            <a:ext cx="9260115" cy="110309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31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2318145"/>
              </p:ext>
            </p:extLst>
          </p:nvPr>
        </p:nvGraphicFramePr>
        <p:xfrm>
          <a:off x="711201" y="2612570"/>
          <a:ext cx="10232570" cy="3098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665">
                  <a:extLst>
                    <a:ext uri="{9D8B030D-6E8A-4147-A177-3AD203B41FA5}">
                      <a16:colId xmlns="" xmlns:a16="http://schemas.microsoft.com/office/drawing/2014/main" val="946123654"/>
                    </a:ext>
                  </a:extLst>
                </a:gridCol>
                <a:gridCol w="4459236">
                  <a:extLst>
                    <a:ext uri="{9D8B030D-6E8A-4147-A177-3AD203B41FA5}">
                      <a16:colId xmlns="" xmlns:a16="http://schemas.microsoft.com/office/drawing/2014/main" val="2411658997"/>
                    </a:ext>
                  </a:extLst>
                </a:gridCol>
                <a:gridCol w="3072669">
                  <a:extLst>
                    <a:ext uri="{9D8B030D-6E8A-4147-A177-3AD203B41FA5}">
                      <a16:colId xmlns="" xmlns:a16="http://schemas.microsoft.com/office/drawing/2014/main" val="3411213719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Core areas*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r>
                        <a:rPr lang="en-US" baseline="0" dirty="0" smtClean="0"/>
                        <a:t> 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 #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Introduction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Affective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Desired</a:t>
                      </a:r>
                      <a:r>
                        <a:rPr lang="en-US" baseline="0" dirty="0" smtClean="0"/>
                        <a:t> to </a:t>
                      </a:r>
                      <a:r>
                        <a:rPr lang="en-US" dirty="0" smtClean="0"/>
                        <a:t>know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6572506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Pathways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Pschycomotor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Must know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9924706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Factors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Nice to know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7297493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Regulation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Desired to know</a:t>
                      </a:r>
                      <a:endParaRPr lang="en-US" dirty="0"/>
                    </a:p>
                  </a:txBody>
                  <a:tcPr/>
                </a:tc>
              </a:tr>
              <a:tr h="45449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Defeciency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Affective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Nice to know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175656" y="1878767"/>
            <a:ext cx="9797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presentation the learner is expected to know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47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  <p:pic>
        <p:nvPicPr>
          <p:cNvPr id="39939" name="Picture 2" descr="figure 7-04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1" y="990601"/>
            <a:ext cx="11374967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  <p:pic>
        <p:nvPicPr>
          <p:cNvPr id="41987" name="Picture 2" descr="figure 7-04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1" y="279400"/>
            <a:ext cx="11374967" cy="630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  <p:pic>
        <p:nvPicPr>
          <p:cNvPr id="44035" name="Picture 2" descr="figure 7-04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1" y="279400"/>
            <a:ext cx="11374967" cy="6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219200" y="457201"/>
            <a:ext cx="9956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u="sng"/>
              <a:t>Classical pathway</a:t>
            </a:r>
          </a:p>
          <a:p>
            <a:pPr eaLnBrk="1" hangingPunct="1"/>
            <a:endParaRPr lang="en-US" altLang="en-US" sz="2800"/>
          </a:p>
          <a:p>
            <a:pPr eaLnBrk="1" hangingPunct="1">
              <a:buFont typeface="Arial" charset="0"/>
              <a:buChar char="•"/>
            </a:pPr>
            <a:r>
              <a:rPr lang="en-US" altLang="en-US" sz="2800"/>
              <a:t> Classical was discovered first (but actually evolved later)</a:t>
            </a:r>
          </a:p>
          <a:p>
            <a:pPr eaLnBrk="1" hangingPunct="1"/>
            <a:endParaRPr lang="en-US" altLang="en-US" sz="2800"/>
          </a:p>
          <a:p>
            <a:pPr eaLnBrk="1" hangingPunct="1">
              <a:buFont typeface="Arial" charset="0"/>
              <a:buChar char="•"/>
            </a:pPr>
            <a:r>
              <a:rPr lang="en-US" altLang="en-US" sz="2800"/>
              <a:t> Initiated by:</a:t>
            </a:r>
          </a:p>
          <a:p>
            <a:pPr eaLnBrk="1" hangingPunct="1"/>
            <a:r>
              <a:rPr lang="en-US" altLang="en-US" sz="2800"/>
              <a:t>  -formation of a soluble Ag-Ab complex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  -binding of antibody to a target such as</a:t>
            </a:r>
          </a:p>
          <a:p>
            <a:pPr eaLnBrk="1" hangingPunct="1"/>
            <a:r>
              <a:rPr lang="en-US" altLang="en-US" sz="2800"/>
              <a:t>	a bacterial cell</a:t>
            </a:r>
          </a:p>
          <a:p>
            <a:pPr eaLnBrk="1" hangingPunct="1"/>
            <a:endParaRPr lang="en-US" altLang="en-US" sz="2800"/>
          </a:p>
          <a:p>
            <a:pPr eaLnBrk="1" hangingPunct="1">
              <a:buFont typeface="Arial" charset="0"/>
              <a:buChar char="•"/>
            </a:pPr>
            <a:r>
              <a:rPr lang="en-US" altLang="en-US" sz="2800"/>
              <a:t> Only certain antibodies can initiate this </a:t>
            </a:r>
          </a:p>
          <a:p>
            <a:pPr eaLnBrk="1" hangingPunct="1"/>
            <a:r>
              <a:rPr lang="en-US" altLang="en-US" sz="2800"/>
              <a:t>	(IgM, some classes of IgG)</a:t>
            </a:r>
          </a:p>
        </p:txBody>
      </p:sp>
      <p:sp>
        <p:nvSpPr>
          <p:cNvPr id="46083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igure 7-05 part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1" y="596900"/>
            <a:ext cx="11374967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  <p:pic>
        <p:nvPicPr>
          <p:cNvPr id="50179" name="Picture 2" descr="figure 7-05 part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3200" y="165101"/>
            <a:ext cx="9247717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  <p:pic>
        <p:nvPicPr>
          <p:cNvPr id="52227" name="Picture 2" descr="figure 7-05 par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3733" y="165101"/>
            <a:ext cx="10043584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  <p:pic>
        <p:nvPicPr>
          <p:cNvPr id="54275" name="Picture 2" descr="figure 7-05 part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667" y="165101"/>
            <a:ext cx="10498667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  <p:pic>
        <p:nvPicPr>
          <p:cNvPr id="56323" name="Picture 2" descr="figure 7-05 part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"/>
            <a:ext cx="11277600" cy="669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  <p:pic>
        <p:nvPicPr>
          <p:cNvPr id="58371" name="Picture 2" descr="figure 7-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9467" y="165101"/>
            <a:ext cx="8873067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Table of Content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Different Pathways</a:t>
            </a:r>
          </a:p>
          <a:p>
            <a:r>
              <a:rPr lang="en-US" dirty="0" smtClean="0"/>
              <a:t>Factors affecting Complement System</a:t>
            </a:r>
          </a:p>
          <a:p>
            <a:r>
              <a:rPr lang="en-US" dirty="0" smtClean="0"/>
              <a:t>Regulatory system</a:t>
            </a:r>
          </a:p>
          <a:p>
            <a:r>
              <a:rPr lang="en-US" dirty="0" err="1" smtClean="0"/>
              <a:t>Defeciency</a:t>
            </a:r>
            <a:r>
              <a:rPr lang="en-US" dirty="0" smtClean="0"/>
              <a:t> diseases due Complement component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1200151" y="2636839"/>
            <a:ext cx="98890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5400">
                <a:latin typeface="Arial" charset="0"/>
                <a:cs typeface="Arial" charset="0"/>
              </a:rPr>
              <a:t>CLASSICAL PATHWAY-</a:t>
            </a:r>
          </a:p>
        </p:txBody>
      </p:sp>
      <p:pic>
        <p:nvPicPr>
          <p:cNvPr id="60419" name="Picture 2" descr="C:\Program Files\Microsoft Office\MEDIA\CAGCAT10\j03154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8434" y="620713"/>
            <a:ext cx="347768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3024717" y="260350"/>
            <a:ext cx="595206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             E+A</a:t>
            </a:r>
          </a:p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                 </a:t>
            </a:r>
          </a:p>
        </p:txBody>
      </p:sp>
      <p:sp>
        <p:nvSpPr>
          <p:cNvPr id="3" name="Down Arrow 2"/>
          <p:cNvSpPr/>
          <p:nvPr/>
        </p:nvSpPr>
        <p:spPr>
          <a:xfrm>
            <a:off x="5808134" y="860425"/>
            <a:ext cx="192617" cy="407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1444" name="TextBox 4"/>
          <p:cNvSpPr txBox="1">
            <a:spLocks noChangeArrowheads="1"/>
          </p:cNvSpPr>
          <p:nvPr/>
        </p:nvSpPr>
        <p:spPr bwMode="auto">
          <a:xfrm>
            <a:off x="5135033" y="1314451"/>
            <a:ext cx="2017184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 EA</a:t>
            </a:r>
          </a:p>
        </p:txBody>
      </p:sp>
      <p:sp>
        <p:nvSpPr>
          <p:cNvPr id="61445" name="TextBox 5"/>
          <p:cNvSpPr txBox="1">
            <a:spLocks noChangeArrowheads="1"/>
          </p:cNvSpPr>
          <p:nvPr/>
        </p:nvSpPr>
        <p:spPr bwMode="auto">
          <a:xfrm>
            <a:off x="516467" y="1231900"/>
            <a:ext cx="545888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Cl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390651" y="1474788"/>
            <a:ext cx="3937000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1447" name="TextBox 7"/>
          <p:cNvSpPr txBox="1">
            <a:spLocks noChangeArrowheads="1"/>
          </p:cNvSpPr>
          <p:nvPr/>
        </p:nvSpPr>
        <p:spPr bwMode="auto">
          <a:xfrm>
            <a:off x="2400301" y="1184276"/>
            <a:ext cx="191981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2400">
                <a:latin typeface="Arial" charset="0"/>
                <a:cs typeface="Arial" charset="0"/>
              </a:rPr>
              <a:t>Ca++</a:t>
            </a:r>
          </a:p>
        </p:txBody>
      </p:sp>
      <p:sp>
        <p:nvSpPr>
          <p:cNvPr id="9" name="Down Arrow 8"/>
          <p:cNvSpPr/>
          <p:nvPr/>
        </p:nvSpPr>
        <p:spPr>
          <a:xfrm>
            <a:off x="5808134" y="1960564"/>
            <a:ext cx="192617" cy="388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1449" name="TextBox 9"/>
          <p:cNvSpPr txBox="1">
            <a:spLocks noChangeArrowheads="1"/>
          </p:cNvSpPr>
          <p:nvPr/>
        </p:nvSpPr>
        <p:spPr bwMode="auto">
          <a:xfrm>
            <a:off x="5135034" y="2374901"/>
            <a:ext cx="259291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EAC1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5782734" y="3036889"/>
            <a:ext cx="192617" cy="407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1451" name="TextBox 13"/>
          <p:cNvSpPr txBox="1">
            <a:spLocks noChangeArrowheads="1"/>
          </p:cNvSpPr>
          <p:nvPr/>
        </p:nvSpPr>
        <p:spPr bwMode="auto">
          <a:xfrm>
            <a:off x="4821767" y="3467101"/>
            <a:ext cx="230505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   C4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975351" y="4113213"/>
            <a:ext cx="1151467" cy="755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1451" idx="2"/>
          </p:cNvCxnSpPr>
          <p:nvPr/>
        </p:nvCxnSpPr>
        <p:spPr>
          <a:xfrm flipH="1">
            <a:off x="4821767" y="4113213"/>
            <a:ext cx="1153584" cy="755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4" name="TextBox 23"/>
          <p:cNvSpPr txBox="1">
            <a:spLocks noChangeArrowheads="1"/>
          </p:cNvSpPr>
          <p:nvPr/>
        </p:nvSpPr>
        <p:spPr bwMode="auto">
          <a:xfrm>
            <a:off x="4030134" y="4724400"/>
            <a:ext cx="218228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C4a</a:t>
            </a:r>
          </a:p>
        </p:txBody>
      </p:sp>
      <p:sp>
        <p:nvSpPr>
          <p:cNvPr id="61455" name="TextBox 24"/>
          <p:cNvSpPr txBox="1">
            <a:spLocks noChangeArrowheads="1"/>
          </p:cNvSpPr>
          <p:nvPr/>
        </p:nvSpPr>
        <p:spPr bwMode="auto">
          <a:xfrm>
            <a:off x="6578601" y="4749801"/>
            <a:ext cx="1536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C4b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7315200" y="5257800"/>
            <a:ext cx="220133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1457" name="TextBox 27"/>
          <p:cNvSpPr txBox="1">
            <a:spLocks noChangeArrowheads="1"/>
          </p:cNvSpPr>
          <p:nvPr/>
        </p:nvSpPr>
        <p:spPr bwMode="auto">
          <a:xfrm>
            <a:off x="6432552" y="5661026"/>
            <a:ext cx="254423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EAC14b</a:t>
            </a:r>
          </a:p>
        </p:txBody>
      </p:sp>
      <p:sp>
        <p:nvSpPr>
          <p:cNvPr id="30" name="Minus 29"/>
          <p:cNvSpPr/>
          <p:nvPr/>
        </p:nvSpPr>
        <p:spPr>
          <a:xfrm flipV="1">
            <a:off x="5080000" y="2362200"/>
            <a:ext cx="1930400" cy="1222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2" name="Down Arrow 31"/>
          <p:cNvSpPr/>
          <p:nvPr/>
        </p:nvSpPr>
        <p:spPr>
          <a:xfrm>
            <a:off x="7410451" y="6354764"/>
            <a:ext cx="237067" cy="409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4" name="Minus 33"/>
          <p:cNvSpPr/>
          <p:nvPr/>
        </p:nvSpPr>
        <p:spPr>
          <a:xfrm>
            <a:off x="6197600" y="5638800"/>
            <a:ext cx="3048000" cy="1666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1461" name="TextBox 34"/>
          <p:cNvSpPr txBox="1">
            <a:spLocks noChangeArrowheads="1"/>
          </p:cNvSpPr>
          <p:nvPr/>
        </p:nvSpPr>
        <p:spPr bwMode="auto">
          <a:xfrm>
            <a:off x="8115301" y="6302376"/>
            <a:ext cx="220556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2400">
                <a:latin typeface="Arial" charset="0"/>
                <a:cs typeface="Arial" charset="0"/>
              </a:rPr>
              <a:t>Mg++</a:t>
            </a:r>
          </a:p>
        </p:txBody>
      </p:sp>
      <p:sp>
        <p:nvSpPr>
          <p:cNvPr id="6146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4078817" y="188913"/>
            <a:ext cx="3073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      C2</a:t>
            </a:r>
          </a:p>
        </p:txBody>
      </p:sp>
      <p:cxnSp>
        <p:nvCxnSpPr>
          <p:cNvPr id="5" name="Straight Connector 4"/>
          <p:cNvCxnSpPr>
            <a:stCxn id="63490" idx="2"/>
          </p:cNvCxnSpPr>
          <p:nvPr/>
        </p:nvCxnSpPr>
        <p:spPr>
          <a:xfrm>
            <a:off x="5615518" y="835025"/>
            <a:ext cx="575733" cy="433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63490" idx="2"/>
          </p:cNvCxnSpPr>
          <p:nvPr/>
        </p:nvCxnSpPr>
        <p:spPr>
          <a:xfrm flipH="1">
            <a:off x="5135034" y="835025"/>
            <a:ext cx="480484" cy="433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3" name="TextBox 7"/>
          <p:cNvSpPr txBox="1">
            <a:spLocks noChangeArrowheads="1"/>
          </p:cNvSpPr>
          <p:nvPr/>
        </p:nvSpPr>
        <p:spPr bwMode="auto">
          <a:xfrm>
            <a:off x="4078818" y="1182688"/>
            <a:ext cx="201718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C2a</a:t>
            </a:r>
          </a:p>
        </p:txBody>
      </p:sp>
      <p:sp>
        <p:nvSpPr>
          <p:cNvPr id="63494" name="TextBox 8"/>
          <p:cNvSpPr txBox="1">
            <a:spLocks noChangeArrowheads="1"/>
          </p:cNvSpPr>
          <p:nvPr/>
        </p:nvSpPr>
        <p:spPr bwMode="auto">
          <a:xfrm>
            <a:off x="5615518" y="1196976"/>
            <a:ext cx="201718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C2b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959601" y="1519239"/>
            <a:ext cx="673100" cy="109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3496" name="TextBox 10"/>
          <p:cNvSpPr txBox="1">
            <a:spLocks noChangeArrowheads="1"/>
          </p:cNvSpPr>
          <p:nvPr/>
        </p:nvSpPr>
        <p:spPr bwMode="auto">
          <a:xfrm>
            <a:off x="7844367" y="1052513"/>
            <a:ext cx="422486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2400">
                <a:latin typeface="Arial" charset="0"/>
                <a:cs typeface="Arial" charset="0"/>
              </a:rPr>
              <a:t>It has kinin like activity and increases vascular permeability.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559301" y="1747838"/>
            <a:ext cx="192617" cy="601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3498" name="TextBox 12"/>
          <p:cNvSpPr txBox="1">
            <a:spLocks noChangeArrowheads="1"/>
          </p:cNvSpPr>
          <p:nvPr/>
        </p:nvSpPr>
        <p:spPr bwMode="auto">
          <a:xfrm>
            <a:off x="2641600" y="2492376"/>
            <a:ext cx="354965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EAC14b2a</a:t>
            </a:r>
          </a:p>
        </p:txBody>
      </p:sp>
      <p:sp>
        <p:nvSpPr>
          <p:cNvPr id="15" name="Minus 14"/>
          <p:cNvSpPr/>
          <p:nvPr/>
        </p:nvSpPr>
        <p:spPr>
          <a:xfrm>
            <a:off x="2133600" y="2492376"/>
            <a:ext cx="4368800" cy="9842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3500" name="TextBox 15"/>
          <p:cNvSpPr txBox="1">
            <a:spLocks noChangeArrowheads="1"/>
          </p:cNvSpPr>
          <p:nvPr/>
        </p:nvSpPr>
        <p:spPr bwMode="auto">
          <a:xfrm>
            <a:off x="5759451" y="2593976"/>
            <a:ext cx="374438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2800">
                <a:latin typeface="Arial" charset="0"/>
                <a:cs typeface="Arial" charset="0"/>
              </a:rPr>
              <a:t>(C3 convertase)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4559301" y="3062288"/>
            <a:ext cx="192617" cy="527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3502" name="TextBox 17"/>
          <p:cNvSpPr txBox="1">
            <a:spLocks noChangeArrowheads="1"/>
          </p:cNvSpPr>
          <p:nvPr/>
        </p:nvSpPr>
        <p:spPr bwMode="auto">
          <a:xfrm>
            <a:off x="3983567" y="3589338"/>
            <a:ext cx="1775884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 C3</a:t>
            </a:r>
          </a:p>
        </p:txBody>
      </p:sp>
      <p:cxnSp>
        <p:nvCxnSpPr>
          <p:cNvPr id="20" name="Straight Connector 19"/>
          <p:cNvCxnSpPr>
            <a:endCxn id="63502" idx="2"/>
          </p:cNvCxnSpPr>
          <p:nvPr/>
        </p:nvCxnSpPr>
        <p:spPr>
          <a:xfrm flipH="1" flipV="1">
            <a:off x="4872567" y="4235451"/>
            <a:ext cx="503767" cy="346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3502" idx="2"/>
          </p:cNvCxnSpPr>
          <p:nvPr/>
        </p:nvCxnSpPr>
        <p:spPr>
          <a:xfrm flipH="1">
            <a:off x="4271434" y="4235451"/>
            <a:ext cx="601133" cy="346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05" name="TextBox 23"/>
          <p:cNvSpPr txBox="1">
            <a:spLocks noChangeArrowheads="1"/>
          </p:cNvSpPr>
          <p:nvPr/>
        </p:nvSpPr>
        <p:spPr bwMode="auto">
          <a:xfrm>
            <a:off x="3426884" y="4581526"/>
            <a:ext cx="204046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C3a</a:t>
            </a:r>
          </a:p>
        </p:txBody>
      </p:sp>
      <p:sp>
        <p:nvSpPr>
          <p:cNvPr id="63506" name="TextBox 24"/>
          <p:cNvSpPr txBox="1">
            <a:spLocks noChangeArrowheads="1"/>
          </p:cNvSpPr>
          <p:nvPr/>
        </p:nvSpPr>
        <p:spPr bwMode="auto">
          <a:xfrm>
            <a:off x="5105401" y="4603750"/>
            <a:ext cx="270721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C3b</a:t>
            </a:r>
          </a:p>
        </p:txBody>
      </p:sp>
      <p:sp>
        <p:nvSpPr>
          <p:cNvPr id="26" name="Left Arrow 25"/>
          <p:cNvSpPr/>
          <p:nvPr/>
        </p:nvSpPr>
        <p:spPr>
          <a:xfrm>
            <a:off x="2781301" y="4860926"/>
            <a:ext cx="596900" cy="1809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3508" name="TextBox 26"/>
          <p:cNvSpPr txBox="1">
            <a:spLocks noChangeArrowheads="1"/>
          </p:cNvSpPr>
          <p:nvPr/>
        </p:nvSpPr>
        <p:spPr bwMode="auto">
          <a:xfrm>
            <a:off x="1" y="4235450"/>
            <a:ext cx="27813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2400">
                <a:latin typeface="Arial" charset="0"/>
                <a:cs typeface="Arial" charset="0"/>
              </a:rPr>
              <a:t>Chemotatic and anaphylatoxic properties</a:t>
            </a:r>
          </a:p>
          <a:p>
            <a:pPr eaLnBrk="1" hangingPunct="1"/>
            <a:endParaRPr lang="en-IN" altLang="en-US" sz="2400">
              <a:latin typeface="Arial" charset="0"/>
              <a:cs typeface="Arial" charset="0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5757333" y="5210175"/>
            <a:ext cx="287867" cy="547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3510" name="TextBox 29"/>
          <p:cNvSpPr txBox="1">
            <a:spLocks noChangeArrowheads="1"/>
          </p:cNvSpPr>
          <p:nvPr/>
        </p:nvSpPr>
        <p:spPr bwMode="auto">
          <a:xfrm>
            <a:off x="3556000" y="5770563"/>
            <a:ext cx="4176184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EAC14b2a3b</a:t>
            </a:r>
          </a:p>
        </p:txBody>
      </p:sp>
      <p:sp>
        <p:nvSpPr>
          <p:cNvPr id="31" name="Minus 30"/>
          <p:cNvSpPr/>
          <p:nvPr/>
        </p:nvSpPr>
        <p:spPr>
          <a:xfrm>
            <a:off x="3149601" y="5715001"/>
            <a:ext cx="4483100" cy="16192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2" name="Down Arrow 31"/>
          <p:cNvSpPr/>
          <p:nvPr/>
        </p:nvSpPr>
        <p:spPr>
          <a:xfrm>
            <a:off x="5835651" y="6326188"/>
            <a:ext cx="285749" cy="531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3513" name="TextBox 32"/>
          <p:cNvSpPr txBox="1">
            <a:spLocks noChangeArrowheads="1"/>
          </p:cNvSpPr>
          <p:nvPr/>
        </p:nvSpPr>
        <p:spPr bwMode="auto">
          <a:xfrm>
            <a:off x="7732185" y="5876926"/>
            <a:ext cx="3644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2800">
                <a:latin typeface="Arial" charset="0"/>
                <a:cs typeface="Arial" charset="0"/>
              </a:rPr>
              <a:t>(C5 convertase)</a:t>
            </a:r>
          </a:p>
        </p:txBody>
      </p:sp>
      <p:sp>
        <p:nvSpPr>
          <p:cNvPr id="6351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3901018" y="66675"/>
            <a:ext cx="364913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        C5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922434" y="728663"/>
            <a:ext cx="673100" cy="442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295900" y="728664"/>
            <a:ext cx="626533" cy="554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7" name="TextBox 6"/>
          <p:cNvSpPr txBox="1">
            <a:spLocks noChangeArrowheads="1"/>
          </p:cNvSpPr>
          <p:nvPr/>
        </p:nvSpPr>
        <p:spPr bwMode="auto">
          <a:xfrm>
            <a:off x="4216400" y="1087438"/>
            <a:ext cx="215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C5a</a:t>
            </a:r>
          </a:p>
        </p:txBody>
      </p:sp>
      <p:sp>
        <p:nvSpPr>
          <p:cNvPr id="64518" name="TextBox 7"/>
          <p:cNvSpPr txBox="1">
            <a:spLocks noChangeArrowheads="1"/>
          </p:cNvSpPr>
          <p:nvPr/>
        </p:nvSpPr>
        <p:spPr bwMode="auto">
          <a:xfrm>
            <a:off x="6019801" y="1103313"/>
            <a:ext cx="168063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C5b</a:t>
            </a:r>
          </a:p>
        </p:txBody>
      </p:sp>
      <p:sp>
        <p:nvSpPr>
          <p:cNvPr id="9" name="Left Arrow 8"/>
          <p:cNvSpPr/>
          <p:nvPr/>
        </p:nvSpPr>
        <p:spPr>
          <a:xfrm>
            <a:off x="2923118" y="1347788"/>
            <a:ext cx="1248833" cy="1571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4520" name="TextBox 9"/>
          <p:cNvSpPr txBox="1">
            <a:spLocks noChangeArrowheads="1"/>
          </p:cNvSpPr>
          <p:nvPr/>
        </p:nvSpPr>
        <p:spPr bwMode="auto">
          <a:xfrm>
            <a:off x="-42333" y="703263"/>
            <a:ext cx="29273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2400">
                <a:latin typeface="Arial" charset="0"/>
                <a:cs typeface="Arial" charset="0"/>
              </a:rPr>
              <a:t>Anaphylatoxic and chemotactic activity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6578600" y="1639889"/>
            <a:ext cx="247651" cy="841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4522" name="TextBox 11"/>
          <p:cNvSpPr txBox="1">
            <a:spLocks noChangeArrowheads="1"/>
          </p:cNvSpPr>
          <p:nvPr/>
        </p:nvSpPr>
        <p:spPr bwMode="auto">
          <a:xfrm>
            <a:off x="5382685" y="2514601"/>
            <a:ext cx="1873249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C567</a:t>
            </a:r>
          </a:p>
        </p:txBody>
      </p:sp>
      <p:sp>
        <p:nvSpPr>
          <p:cNvPr id="14" name="Left Arrow 13"/>
          <p:cNvSpPr/>
          <p:nvPr/>
        </p:nvSpPr>
        <p:spPr>
          <a:xfrm>
            <a:off x="7014634" y="1727201"/>
            <a:ext cx="1056217" cy="1889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5" name="Left Arrow 14"/>
          <p:cNvSpPr/>
          <p:nvPr/>
        </p:nvSpPr>
        <p:spPr>
          <a:xfrm>
            <a:off x="7050618" y="2147888"/>
            <a:ext cx="1020233" cy="2476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4525" name="TextBox 15"/>
          <p:cNvSpPr txBox="1">
            <a:spLocks noChangeArrowheads="1"/>
          </p:cNvSpPr>
          <p:nvPr/>
        </p:nvSpPr>
        <p:spPr bwMode="auto">
          <a:xfrm>
            <a:off x="8155518" y="1538289"/>
            <a:ext cx="1729316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2800">
                <a:latin typeface="Arial" charset="0"/>
                <a:cs typeface="Arial" charset="0"/>
              </a:rPr>
              <a:t>C6</a:t>
            </a:r>
          </a:p>
        </p:txBody>
      </p:sp>
      <p:sp>
        <p:nvSpPr>
          <p:cNvPr id="64526" name="TextBox 16"/>
          <p:cNvSpPr txBox="1">
            <a:spLocks noChangeArrowheads="1"/>
          </p:cNvSpPr>
          <p:nvPr/>
        </p:nvSpPr>
        <p:spPr bwMode="auto">
          <a:xfrm>
            <a:off x="8199967" y="2011364"/>
            <a:ext cx="2207684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2800">
                <a:latin typeface="Arial" charset="0"/>
                <a:cs typeface="Arial" charset="0"/>
              </a:rPr>
              <a:t>C7</a:t>
            </a:r>
          </a:p>
        </p:txBody>
      </p:sp>
      <p:sp>
        <p:nvSpPr>
          <p:cNvPr id="19" name="Left Arrow 18"/>
          <p:cNvSpPr/>
          <p:nvPr/>
        </p:nvSpPr>
        <p:spPr>
          <a:xfrm>
            <a:off x="7090834" y="2636838"/>
            <a:ext cx="1018117" cy="21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4528" name="TextBox 19"/>
          <p:cNvSpPr txBox="1">
            <a:spLocks noChangeArrowheads="1"/>
          </p:cNvSpPr>
          <p:nvPr/>
        </p:nvSpPr>
        <p:spPr bwMode="auto">
          <a:xfrm>
            <a:off x="8155518" y="2438400"/>
            <a:ext cx="374438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2400">
                <a:latin typeface="Arial" charset="0"/>
                <a:cs typeface="Arial" charset="0"/>
              </a:rPr>
              <a:t>Binds to cell membrane and prepares the cells for lysis by C8 and C9.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6595534" y="2989264"/>
            <a:ext cx="230717" cy="2020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2" name="Left Arrow 21"/>
          <p:cNvSpPr/>
          <p:nvPr/>
        </p:nvSpPr>
        <p:spPr>
          <a:xfrm>
            <a:off x="7186084" y="4448175"/>
            <a:ext cx="1013883" cy="1857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3" name="Left Arrow 22"/>
          <p:cNvSpPr/>
          <p:nvPr/>
        </p:nvSpPr>
        <p:spPr>
          <a:xfrm>
            <a:off x="7239001" y="4833938"/>
            <a:ext cx="960967" cy="1762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4532" name="TextBox 23"/>
          <p:cNvSpPr txBox="1">
            <a:spLocks noChangeArrowheads="1"/>
          </p:cNvSpPr>
          <p:nvPr/>
        </p:nvSpPr>
        <p:spPr bwMode="auto">
          <a:xfrm>
            <a:off x="8250767" y="4311650"/>
            <a:ext cx="3073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2800">
                <a:latin typeface="Arial" charset="0"/>
                <a:cs typeface="Arial" charset="0"/>
              </a:rPr>
              <a:t>C8</a:t>
            </a:r>
          </a:p>
        </p:txBody>
      </p:sp>
      <p:sp>
        <p:nvSpPr>
          <p:cNvPr id="64533" name="TextBox 25"/>
          <p:cNvSpPr txBox="1">
            <a:spLocks noChangeArrowheads="1"/>
          </p:cNvSpPr>
          <p:nvPr/>
        </p:nvSpPr>
        <p:spPr bwMode="auto">
          <a:xfrm>
            <a:off x="8305801" y="4660901"/>
            <a:ext cx="1369484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2800">
                <a:latin typeface="Arial" charset="0"/>
                <a:cs typeface="Arial" charset="0"/>
              </a:rPr>
              <a:t>C9</a:t>
            </a:r>
          </a:p>
        </p:txBody>
      </p:sp>
      <p:sp>
        <p:nvSpPr>
          <p:cNvPr id="64534" name="TextBox 26"/>
          <p:cNvSpPr txBox="1">
            <a:spLocks noChangeArrowheads="1"/>
          </p:cNvSpPr>
          <p:nvPr/>
        </p:nvSpPr>
        <p:spPr bwMode="auto">
          <a:xfrm>
            <a:off x="3860800" y="5410201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C14b2a3b5b6789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6635751" y="6011864"/>
            <a:ext cx="224367" cy="257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4536" name="TextBox 30"/>
          <p:cNvSpPr txBox="1">
            <a:spLocks noChangeArrowheads="1"/>
          </p:cNvSpPr>
          <p:nvPr/>
        </p:nvSpPr>
        <p:spPr bwMode="auto">
          <a:xfrm>
            <a:off x="3966634" y="6122988"/>
            <a:ext cx="7150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Cell damage or lysis.</a:t>
            </a:r>
          </a:p>
        </p:txBody>
      </p:sp>
      <p:sp>
        <p:nvSpPr>
          <p:cNvPr id="25" name="Minus 24"/>
          <p:cNvSpPr/>
          <p:nvPr/>
        </p:nvSpPr>
        <p:spPr>
          <a:xfrm>
            <a:off x="4978400" y="2438400"/>
            <a:ext cx="2760133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6" name="Minus 25"/>
          <p:cNvSpPr/>
          <p:nvPr/>
        </p:nvSpPr>
        <p:spPr>
          <a:xfrm flipV="1">
            <a:off x="2641600" y="5181600"/>
            <a:ext cx="7518400" cy="152400"/>
          </a:xfrm>
          <a:prstGeom prst="mathMinus">
            <a:avLst>
              <a:gd name="adj1" fmla="val 311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4539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406400" y="698500"/>
            <a:ext cx="11785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u="sng"/>
              <a:t>Alternative pathway</a:t>
            </a:r>
            <a:r>
              <a:rPr lang="en-US" altLang="en-US" sz="3200"/>
              <a:t> </a:t>
            </a:r>
          </a:p>
          <a:p>
            <a:pPr eaLnBrk="1" hangingPunct="1"/>
            <a:endParaRPr lang="en-US" altLang="en-US" sz="3200"/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 Four components: C3, factor B, factor D, properdin</a:t>
            </a:r>
          </a:p>
          <a:p>
            <a:pPr eaLnBrk="1" hangingPunct="1"/>
            <a:endParaRPr lang="en-US" altLang="en-US" sz="3200"/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 Triggering substances may be pathogens or nonpathogens :  </a:t>
            </a:r>
          </a:p>
          <a:p>
            <a:pPr eaLnBrk="1" hangingPunct="1"/>
            <a:r>
              <a:rPr lang="en-US" altLang="en-US" sz="3200"/>
              <a:t>	bacterial cell wall components, </a:t>
            </a:r>
          </a:p>
          <a:p>
            <a:pPr eaLnBrk="1" hangingPunct="1"/>
            <a:r>
              <a:rPr lang="en-US" altLang="en-US" sz="3200"/>
              <a:t>	fungi, viruses, parasites</a:t>
            </a:r>
          </a:p>
          <a:p>
            <a:pPr eaLnBrk="1" hangingPunct="1"/>
            <a:r>
              <a:rPr lang="en-US" altLang="en-US" sz="3200"/>
              <a:t>	immune complexes, RBCs, polymers</a:t>
            </a:r>
          </a:p>
        </p:txBody>
      </p:sp>
      <p:sp>
        <p:nvSpPr>
          <p:cNvPr id="65539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  <p:pic>
        <p:nvPicPr>
          <p:cNvPr id="67587" name="Picture 2" descr="table 7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165101"/>
            <a:ext cx="115824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  <p:pic>
        <p:nvPicPr>
          <p:cNvPr id="69635" name="Picture 2" descr="figure 7-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988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1"/>
          <p:cNvSpPr txBox="1">
            <a:spLocks noChangeArrowheads="1"/>
          </p:cNvSpPr>
          <p:nvPr/>
        </p:nvSpPr>
        <p:spPr bwMode="auto">
          <a:xfrm>
            <a:off x="2544234" y="1844676"/>
            <a:ext cx="74887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4400">
                <a:latin typeface="Arial" charset="0"/>
                <a:cs typeface="Arial" charset="0"/>
              </a:rPr>
              <a:t>ALTERNATIVE PATHWAY-</a:t>
            </a:r>
          </a:p>
        </p:txBody>
      </p:sp>
      <p:pic>
        <p:nvPicPr>
          <p:cNvPr id="71683" name="Picture 3" descr="C:\Program Files\Microsoft Office\MEDIA\CAGCAT10\j03028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5817" y="1341438"/>
            <a:ext cx="3479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1"/>
          <p:cNvSpPr txBox="1">
            <a:spLocks noChangeArrowheads="1"/>
          </p:cNvSpPr>
          <p:nvPr/>
        </p:nvSpPr>
        <p:spPr bwMode="auto">
          <a:xfrm>
            <a:off x="4836585" y="788989"/>
            <a:ext cx="182456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4400">
                <a:latin typeface="Arial" charset="0"/>
                <a:cs typeface="Arial" charset="0"/>
              </a:rPr>
              <a:t>   </a:t>
            </a:r>
          </a:p>
        </p:txBody>
      </p:sp>
      <p:sp>
        <p:nvSpPr>
          <p:cNvPr id="72707" name="TextBox 2"/>
          <p:cNvSpPr txBox="1">
            <a:spLocks noChangeArrowheads="1"/>
          </p:cNvSpPr>
          <p:nvPr/>
        </p:nvSpPr>
        <p:spPr bwMode="auto">
          <a:xfrm>
            <a:off x="4057651" y="1236664"/>
            <a:ext cx="4991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Activator e.g. endotoxin</a:t>
            </a:r>
          </a:p>
        </p:txBody>
      </p:sp>
      <p:sp>
        <p:nvSpPr>
          <p:cNvPr id="4" name="Down Arrow 3"/>
          <p:cNvSpPr/>
          <p:nvPr/>
        </p:nvSpPr>
        <p:spPr>
          <a:xfrm>
            <a:off x="5507567" y="2420938"/>
            <a:ext cx="241300" cy="792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2709" name="TextBox 4"/>
          <p:cNvSpPr txBox="1">
            <a:spLocks noChangeArrowheads="1"/>
          </p:cNvSpPr>
          <p:nvPr/>
        </p:nvSpPr>
        <p:spPr bwMode="auto">
          <a:xfrm>
            <a:off x="4233334" y="3114675"/>
            <a:ext cx="432011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C3b (bound)</a:t>
            </a:r>
          </a:p>
        </p:txBody>
      </p:sp>
      <p:sp>
        <p:nvSpPr>
          <p:cNvPr id="6" name="Down Arrow 5"/>
          <p:cNvSpPr/>
          <p:nvPr/>
        </p:nvSpPr>
        <p:spPr>
          <a:xfrm>
            <a:off x="5549901" y="3838576"/>
            <a:ext cx="215900" cy="817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" name="Left Arrow 6"/>
          <p:cNvSpPr/>
          <p:nvPr/>
        </p:nvSpPr>
        <p:spPr>
          <a:xfrm>
            <a:off x="6191251" y="4111625"/>
            <a:ext cx="1536700" cy="166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2712" name="TextBox 7"/>
          <p:cNvSpPr txBox="1">
            <a:spLocks noChangeArrowheads="1"/>
          </p:cNvSpPr>
          <p:nvPr/>
        </p:nvSpPr>
        <p:spPr bwMode="auto">
          <a:xfrm>
            <a:off x="7871885" y="3963988"/>
            <a:ext cx="432011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2400">
                <a:latin typeface="Arial" charset="0"/>
                <a:cs typeface="Arial" charset="0"/>
              </a:rPr>
              <a:t>factor B</a:t>
            </a:r>
          </a:p>
        </p:txBody>
      </p:sp>
      <p:sp>
        <p:nvSpPr>
          <p:cNvPr id="72713" name="TextBox 8"/>
          <p:cNvSpPr txBox="1">
            <a:spLocks noChangeArrowheads="1"/>
          </p:cNvSpPr>
          <p:nvPr/>
        </p:nvSpPr>
        <p:spPr bwMode="auto">
          <a:xfrm>
            <a:off x="4146551" y="3986214"/>
            <a:ext cx="201718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2800">
                <a:latin typeface="Arial" charset="0"/>
                <a:cs typeface="Arial" charset="0"/>
              </a:rPr>
              <a:t>Mg++</a:t>
            </a:r>
          </a:p>
        </p:txBody>
      </p:sp>
      <p:sp>
        <p:nvSpPr>
          <p:cNvPr id="72714" name="TextBox 9"/>
          <p:cNvSpPr txBox="1">
            <a:spLocks noChangeArrowheads="1"/>
          </p:cNvSpPr>
          <p:nvPr/>
        </p:nvSpPr>
        <p:spPr bwMode="auto">
          <a:xfrm>
            <a:off x="4656667" y="4656138"/>
            <a:ext cx="729615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C3bB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5588000" y="5181600"/>
            <a:ext cx="203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2716" name="TextBox 11"/>
          <p:cNvSpPr txBox="1">
            <a:spLocks noChangeArrowheads="1"/>
          </p:cNvSpPr>
          <p:nvPr/>
        </p:nvSpPr>
        <p:spPr bwMode="auto">
          <a:xfrm>
            <a:off x="4559300" y="6092826"/>
            <a:ext cx="307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C3bBb</a:t>
            </a:r>
          </a:p>
        </p:txBody>
      </p:sp>
      <p:sp>
        <p:nvSpPr>
          <p:cNvPr id="72717" name="TextBox 12"/>
          <p:cNvSpPr txBox="1">
            <a:spLocks noChangeArrowheads="1"/>
          </p:cNvSpPr>
          <p:nvPr/>
        </p:nvSpPr>
        <p:spPr bwMode="auto">
          <a:xfrm>
            <a:off x="4643967" y="5181601"/>
            <a:ext cx="172931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2800">
                <a:latin typeface="Arial" charset="0"/>
                <a:cs typeface="Arial" charset="0"/>
              </a:rPr>
              <a:t>Ba</a:t>
            </a:r>
          </a:p>
        </p:txBody>
      </p:sp>
      <p:sp>
        <p:nvSpPr>
          <p:cNvPr id="14" name="Left Arrow 13"/>
          <p:cNvSpPr/>
          <p:nvPr/>
        </p:nvSpPr>
        <p:spPr>
          <a:xfrm>
            <a:off x="6136217" y="5257800"/>
            <a:ext cx="1648883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2719" name="TextBox 14"/>
          <p:cNvSpPr txBox="1">
            <a:spLocks noChangeArrowheads="1"/>
          </p:cNvSpPr>
          <p:nvPr/>
        </p:nvSpPr>
        <p:spPr bwMode="auto">
          <a:xfrm>
            <a:off x="8113184" y="5181601"/>
            <a:ext cx="230293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2400">
                <a:latin typeface="Arial" charset="0"/>
                <a:cs typeface="Arial" charset="0"/>
              </a:rPr>
              <a:t>factor D</a:t>
            </a:r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5314951" y="788989"/>
            <a:ext cx="4651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altLang="en-US" sz="440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72721" name="TextBox 17"/>
          <p:cNvSpPr txBox="1">
            <a:spLocks noChangeArrowheads="1"/>
          </p:cNvSpPr>
          <p:nvPr/>
        </p:nvSpPr>
        <p:spPr bwMode="auto">
          <a:xfrm>
            <a:off x="4641851" y="0"/>
            <a:ext cx="350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C3b in circulation</a:t>
            </a:r>
          </a:p>
        </p:txBody>
      </p:sp>
      <p:sp>
        <p:nvSpPr>
          <p:cNvPr id="19" name="Left Arrow 18"/>
          <p:cNvSpPr/>
          <p:nvPr/>
        </p:nvSpPr>
        <p:spPr>
          <a:xfrm>
            <a:off x="7535334" y="404813"/>
            <a:ext cx="1513417" cy="1952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2723" name="TextBox 19"/>
          <p:cNvSpPr txBox="1">
            <a:spLocks noChangeArrowheads="1"/>
          </p:cNvSpPr>
          <p:nvPr/>
        </p:nvSpPr>
        <p:spPr bwMode="auto">
          <a:xfrm>
            <a:off x="9359901" y="4764"/>
            <a:ext cx="2207684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2400">
                <a:latin typeface="Arial" charset="0"/>
                <a:cs typeface="Arial" charset="0"/>
              </a:rPr>
              <a:t>Free C3b inactivated by factors H and I.</a:t>
            </a:r>
          </a:p>
        </p:txBody>
      </p:sp>
      <p:sp>
        <p:nvSpPr>
          <p:cNvPr id="72724" name="TextBox 20"/>
          <p:cNvSpPr txBox="1">
            <a:spLocks noChangeArrowheads="1"/>
          </p:cNvSpPr>
          <p:nvPr/>
        </p:nvSpPr>
        <p:spPr bwMode="auto">
          <a:xfrm>
            <a:off x="7518400" y="6172201"/>
            <a:ext cx="416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2400">
                <a:latin typeface="Arial" charset="0"/>
                <a:cs typeface="Arial" charset="0"/>
              </a:rPr>
              <a:t>(C3 convertase)</a:t>
            </a:r>
          </a:p>
        </p:txBody>
      </p:sp>
      <p:sp>
        <p:nvSpPr>
          <p:cNvPr id="21" name="Minus 20"/>
          <p:cNvSpPr/>
          <p:nvPr/>
        </p:nvSpPr>
        <p:spPr>
          <a:xfrm>
            <a:off x="4267200" y="5973764"/>
            <a:ext cx="2760133" cy="12223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272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5623984" y="115889"/>
            <a:ext cx="192616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3731" name="TextBox 2"/>
          <p:cNvSpPr txBox="1">
            <a:spLocks noChangeArrowheads="1"/>
          </p:cNvSpPr>
          <p:nvPr/>
        </p:nvSpPr>
        <p:spPr bwMode="auto">
          <a:xfrm>
            <a:off x="4656668" y="549276"/>
            <a:ext cx="297603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   C3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712884" y="1052514"/>
            <a:ext cx="863600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847167" y="1052514"/>
            <a:ext cx="865717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4" name="TextBox 7"/>
          <p:cNvSpPr txBox="1">
            <a:spLocks noChangeArrowheads="1"/>
          </p:cNvSpPr>
          <p:nvPr/>
        </p:nvSpPr>
        <p:spPr bwMode="auto">
          <a:xfrm>
            <a:off x="4176185" y="1557338"/>
            <a:ext cx="182456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C3a</a:t>
            </a:r>
          </a:p>
        </p:txBody>
      </p:sp>
      <p:sp>
        <p:nvSpPr>
          <p:cNvPr id="73735" name="TextBox 8"/>
          <p:cNvSpPr txBox="1">
            <a:spLocks noChangeArrowheads="1"/>
          </p:cNvSpPr>
          <p:nvPr/>
        </p:nvSpPr>
        <p:spPr bwMode="auto">
          <a:xfrm>
            <a:off x="6144684" y="1592263"/>
            <a:ext cx="215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C3b</a:t>
            </a:r>
          </a:p>
        </p:txBody>
      </p:sp>
      <p:sp>
        <p:nvSpPr>
          <p:cNvPr id="10" name="Left Arrow 9"/>
          <p:cNvSpPr/>
          <p:nvPr/>
        </p:nvSpPr>
        <p:spPr>
          <a:xfrm>
            <a:off x="2544234" y="1776414"/>
            <a:ext cx="1631951" cy="1809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3737" name="TextBox 10"/>
          <p:cNvSpPr txBox="1">
            <a:spLocks noChangeArrowheads="1"/>
          </p:cNvSpPr>
          <p:nvPr/>
        </p:nvSpPr>
        <p:spPr bwMode="auto">
          <a:xfrm>
            <a:off x="-4233" y="1304925"/>
            <a:ext cx="27834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2400">
                <a:latin typeface="Arial" charset="0"/>
                <a:cs typeface="Arial" charset="0"/>
              </a:rPr>
              <a:t>Chemotactic and anaphylatoxic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6743701" y="2144714"/>
            <a:ext cx="192617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3739" name="TextBox 12"/>
          <p:cNvSpPr txBox="1">
            <a:spLocks noChangeArrowheads="1"/>
          </p:cNvSpPr>
          <p:nvPr/>
        </p:nvSpPr>
        <p:spPr bwMode="auto">
          <a:xfrm>
            <a:off x="5712884" y="2865438"/>
            <a:ext cx="4800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C3bBb3b</a:t>
            </a:r>
          </a:p>
        </p:txBody>
      </p:sp>
      <p:sp>
        <p:nvSpPr>
          <p:cNvPr id="15" name="Minus 14"/>
          <p:cNvSpPr/>
          <p:nvPr/>
        </p:nvSpPr>
        <p:spPr>
          <a:xfrm>
            <a:off x="5486400" y="2865438"/>
            <a:ext cx="3657600" cy="1063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3741" name="TextBox 15"/>
          <p:cNvSpPr txBox="1">
            <a:spLocks noChangeArrowheads="1"/>
          </p:cNvSpPr>
          <p:nvPr/>
        </p:nvSpPr>
        <p:spPr bwMode="auto">
          <a:xfrm>
            <a:off x="8879418" y="2997201"/>
            <a:ext cx="316864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2400">
                <a:latin typeface="Arial" charset="0"/>
                <a:cs typeface="Arial" charset="0"/>
              </a:rPr>
              <a:t>(C5 convertase)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6743701" y="3459163"/>
            <a:ext cx="190500" cy="792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3743" name="TextBox 18"/>
          <p:cNvSpPr txBox="1">
            <a:spLocks noChangeArrowheads="1"/>
          </p:cNvSpPr>
          <p:nvPr/>
        </p:nvSpPr>
        <p:spPr bwMode="auto">
          <a:xfrm>
            <a:off x="5560485" y="4149726"/>
            <a:ext cx="460798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    C5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838951" y="4652964"/>
            <a:ext cx="793749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000751" y="4652964"/>
            <a:ext cx="838200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46" name="TextBox 23"/>
          <p:cNvSpPr txBox="1">
            <a:spLocks noChangeArrowheads="1"/>
          </p:cNvSpPr>
          <p:nvPr/>
        </p:nvSpPr>
        <p:spPr bwMode="auto">
          <a:xfrm>
            <a:off x="5154085" y="5084763"/>
            <a:ext cx="297603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C5a</a:t>
            </a:r>
          </a:p>
        </p:txBody>
      </p:sp>
      <p:sp>
        <p:nvSpPr>
          <p:cNvPr id="73747" name="TextBox 24"/>
          <p:cNvSpPr txBox="1">
            <a:spLocks noChangeArrowheads="1"/>
          </p:cNvSpPr>
          <p:nvPr/>
        </p:nvSpPr>
        <p:spPr bwMode="auto">
          <a:xfrm>
            <a:off x="7084485" y="5084763"/>
            <a:ext cx="2592916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C5b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7632701" y="5589588"/>
            <a:ext cx="232833" cy="1079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8" name="Left Arrow 27"/>
          <p:cNvSpPr/>
          <p:nvPr/>
        </p:nvSpPr>
        <p:spPr>
          <a:xfrm>
            <a:off x="8379885" y="6308725"/>
            <a:ext cx="1297516" cy="21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9" name="Left Arrow 28"/>
          <p:cNvSpPr/>
          <p:nvPr/>
        </p:nvSpPr>
        <p:spPr>
          <a:xfrm>
            <a:off x="8303685" y="5730876"/>
            <a:ext cx="1373716" cy="219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3751" name="TextBox 29"/>
          <p:cNvSpPr txBox="1">
            <a:spLocks noChangeArrowheads="1"/>
          </p:cNvSpPr>
          <p:nvPr/>
        </p:nvSpPr>
        <p:spPr bwMode="auto">
          <a:xfrm>
            <a:off x="9840385" y="5610226"/>
            <a:ext cx="1797049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2400">
                <a:latin typeface="Arial" charset="0"/>
                <a:cs typeface="Arial" charset="0"/>
              </a:rPr>
              <a:t>C6</a:t>
            </a:r>
          </a:p>
        </p:txBody>
      </p:sp>
      <p:sp>
        <p:nvSpPr>
          <p:cNvPr id="73752" name="TextBox 30"/>
          <p:cNvSpPr txBox="1">
            <a:spLocks noChangeArrowheads="1"/>
          </p:cNvSpPr>
          <p:nvPr/>
        </p:nvSpPr>
        <p:spPr bwMode="auto">
          <a:xfrm>
            <a:off x="9840385" y="6146801"/>
            <a:ext cx="96096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2400">
                <a:latin typeface="Arial" charset="0"/>
                <a:cs typeface="Arial" charset="0"/>
              </a:rPr>
              <a:t>C7</a:t>
            </a:r>
          </a:p>
        </p:txBody>
      </p:sp>
      <p:sp>
        <p:nvSpPr>
          <p:cNvPr id="7375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48218" y="595314"/>
            <a:ext cx="7279237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/>
              <a:t>THE COMPLEMENT SYSTEM</a:t>
            </a:r>
          </a:p>
          <a:p>
            <a:pPr eaLnBrk="1" hangingPunct="1"/>
            <a:endParaRPr lang="en-US" altLang="en-US" sz="2800"/>
          </a:p>
          <a:p>
            <a:pPr eaLnBrk="1" hangingPunct="1">
              <a:buFont typeface="Arial" charset="0"/>
              <a:buChar char="•"/>
            </a:pPr>
            <a:r>
              <a:rPr lang="en-US" altLang="en-US" sz="2800"/>
              <a:t> Important effector in both innate and</a:t>
            </a:r>
          </a:p>
          <a:p>
            <a:pPr eaLnBrk="1" hangingPunct="1"/>
            <a:r>
              <a:rPr lang="en-US" altLang="en-US" sz="2800"/>
              <a:t>	acquired immunity</a:t>
            </a:r>
          </a:p>
          <a:p>
            <a:pPr eaLnBrk="1" hangingPunct="1"/>
            <a:endParaRPr lang="en-US" altLang="en-US" sz="2800"/>
          </a:p>
          <a:p>
            <a:pPr eaLnBrk="1" hangingPunct="1">
              <a:buFont typeface="Arial" charset="0"/>
              <a:buChar char="•"/>
            </a:pPr>
            <a:r>
              <a:rPr lang="en-US" altLang="en-US" sz="2800"/>
              <a:t> Over 30 circulating and membrane-bound </a:t>
            </a:r>
          </a:p>
          <a:p>
            <a:pPr eaLnBrk="1" hangingPunct="1"/>
            <a:r>
              <a:rPr lang="en-US" altLang="en-US" sz="2800"/>
              <a:t>	proteins (synthesized in liver and other</a:t>
            </a:r>
          </a:p>
          <a:p>
            <a:pPr eaLnBrk="1" hangingPunct="1"/>
            <a:r>
              <a:rPr lang="en-US" altLang="en-US" sz="2800"/>
              <a:t>	cells- immune and epithelial)</a:t>
            </a:r>
          </a:p>
          <a:p>
            <a:pPr eaLnBrk="1" hangingPunct="1"/>
            <a:r>
              <a:rPr lang="en-US" altLang="en-US" sz="2800"/>
              <a:t>	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/>
              <a:t> Acts as a cascade (one event must occur before</a:t>
            </a:r>
          </a:p>
          <a:p>
            <a:pPr eaLnBrk="1" hangingPunct="1"/>
            <a:r>
              <a:rPr lang="en-US" altLang="en-US" sz="2800"/>
              <a:t>	another takes place)</a:t>
            </a:r>
          </a:p>
          <a:p>
            <a:pPr eaLnBrk="1" hangingPunct="1"/>
            <a:endParaRPr lang="en-US" altLang="en-US" sz="2800"/>
          </a:p>
        </p:txBody>
      </p:sp>
      <p:sp>
        <p:nvSpPr>
          <p:cNvPr id="9219" name="Footer Placeholder 1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1"/>
          <p:cNvSpPr txBox="1">
            <a:spLocks noChangeArrowheads="1"/>
          </p:cNvSpPr>
          <p:nvPr/>
        </p:nvSpPr>
        <p:spPr bwMode="auto">
          <a:xfrm>
            <a:off x="3983567" y="115888"/>
            <a:ext cx="451273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        C567</a:t>
            </a:r>
          </a:p>
        </p:txBody>
      </p:sp>
      <p:sp>
        <p:nvSpPr>
          <p:cNvPr id="4" name="Left Arrow 3"/>
          <p:cNvSpPr/>
          <p:nvPr/>
        </p:nvSpPr>
        <p:spPr>
          <a:xfrm flipV="1">
            <a:off x="7416800" y="304800"/>
            <a:ext cx="711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5780" name="TextBox 4"/>
          <p:cNvSpPr txBox="1">
            <a:spLocks noChangeArrowheads="1"/>
          </p:cNvSpPr>
          <p:nvPr/>
        </p:nvSpPr>
        <p:spPr bwMode="auto">
          <a:xfrm>
            <a:off x="8128000" y="39689"/>
            <a:ext cx="406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2400">
                <a:latin typeface="Arial" charset="0"/>
                <a:cs typeface="Arial" charset="0"/>
              </a:rPr>
              <a:t>Binds to cell membrane and prepares the cells for lysis by C8 and C9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962401" y="303214"/>
            <a:ext cx="1172633" cy="153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5782" name="TextBox 7"/>
          <p:cNvSpPr txBox="1">
            <a:spLocks noChangeArrowheads="1"/>
          </p:cNvSpPr>
          <p:nvPr/>
        </p:nvSpPr>
        <p:spPr bwMode="auto">
          <a:xfrm>
            <a:off x="198967" y="46039"/>
            <a:ext cx="36618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2400">
                <a:latin typeface="Arial" charset="0"/>
                <a:cs typeface="Arial" charset="0"/>
              </a:rPr>
              <a:t>It also sensitises bystander cells to make them susceptible to lysis.</a:t>
            </a:r>
          </a:p>
        </p:txBody>
      </p:sp>
      <p:sp>
        <p:nvSpPr>
          <p:cNvPr id="9" name="Down Arrow 8"/>
          <p:cNvSpPr/>
          <p:nvPr/>
        </p:nvSpPr>
        <p:spPr>
          <a:xfrm>
            <a:off x="6000751" y="763588"/>
            <a:ext cx="239183" cy="1873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0" name="Left Arrow 9"/>
          <p:cNvSpPr/>
          <p:nvPr/>
        </p:nvSpPr>
        <p:spPr>
          <a:xfrm>
            <a:off x="6479118" y="2133601"/>
            <a:ext cx="1441449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1" name="Left Arrow 10"/>
          <p:cNvSpPr/>
          <p:nvPr/>
        </p:nvSpPr>
        <p:spPr>
          <a:xfrm>
            <a:off x="6527801" y="2405063"/>
            <a:ext cx="1344084" cy="1444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5786" name="TextBox 11"/>
          <p:cNvSpPr txBox="1">
            <a:spLocks noChangeArrowheads="1"/>
          </p:cNvSpPr>
          <p:nvPr/>
        </p:nvSpPr>
        <p:spPr bwMode="auto">
          <a:xfrm>
            <a:off x="8113184" y="1978026"/>
            <a:ext cx="191981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2400">
                <a:latin typeface="Arial" charset="0"/>
                <a:cs typeface="Arial" charset="0"/>
              </a:rPr>
              <a:t>C8</a:t>
            </a:r>
          </a:p>
        </p:txBody>
      </p:sp>
      <p:sp>
        <p:nvSpPr>
          <p:cNvPr id="75787" name="TextBox 12"/>
          <p:cNvSpPr txBox="1">
            <a:spLocks noChangeArrowheads="1"/>
          </p:cNvSpPr>
          <p:nvPr/>
        </p:nvSpPr>
        <p:spPr bwMode="auto">
          <a:xfrm>
            <a:off x="8113184" y="2311401"/>
            <a:ext cx="115146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2400">
                <a:latin typeface="Arial" charset="0"/>
                <a:cs typeface="Arial" charset="0"/>
              </a:rPr>
              <a:t>C9</a:t>
            </a:r>
          </a:p>
        </p:txBody>
      </p:sp>
      <p:sp>
        <p:nvSpPr>
          <p:cNvPr id="75788" name="TextBox 13"/>
          <p:cNvSpPr txBox="1">
            <a:spLocks noChangeArrowheads="1"/>
          </p:cNvSpPr>
          <p:nvPr/>
        </p:nvSpPr>
        <p:spPr bwMode="auto">
          <a:xfrm>
            <a:off x="3759200" y="2971801"/>
            <a:ext cx="699346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C3bBb3b5b6789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5994400" y="3733801"/>
            <a:ext cx="239184" cy="1008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5790" name="TextBox 15"/>
          <p:cNvSpPr txBox="1">
            <a:spLocks noChangeArrowheads="1"/>
          </p:cNvSpPr>
          <p:nvPr/>
        </p:nvSpPr>
        <p:spPr bwMode="auto">
          <a:xfrm>
            <a:off x="3657600" y="5005388"/>
            <a:ext cx="6182784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3600">
                <a:latin typeface="Arial" charset="0"/>
                <a:cs typeface="Arial" charset="0"/>
              </a:rPr>
              <a:t>Cell damage or lysis.</a:t>
            </a:r>
          </a:p>
        </p:txBody>
      </p:sp>
      <p:sp>
        <p:nvSpPr>
          <p:cNvPr id="16" name="Minus 15"/>
          <p:cNvSpPr/>
          <p:nvPr/>
        </p:nvSpPr>
        <p:spPr>
          <a:xfrm>
            <a:off x="4876800" y="46038"/>
            <a:ext cx="2760133" cy="2587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7" name="Minus 16"/>
          <p:cNvSpPr/>
          <p:nvPr/>
        </p:nvSpPr>
        <p:spPr>
          <a:xfrm flipV="1">
            <a:off x="3149600" y="2819400"/>
            <a:ext cx="6502400" cy="152400"/>
          </a:xfrm>
          <a:prstGeom prst="mathMinus">
            <a:avLst>
              <a:gd name="adj1" fmla="val 396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5793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Grp="1" noChangeAspect="1"/>
          </p:cNvGraphicFramePr>
          <p:nvPr>
            <p:ph/>
          </p:nvPr>
        </p:nvGraphicFramePr>
        <p:xfrm>
          <a:off x="1094318" y="-177800"/>
          <a:ext cx="9766300" cy="6807200"/>
        </p:xfrm>
        <a:graphic>
          <a:graphicData uri="http://schemas.openxmlformats.org/presentationml/2006/ole">
            <p:oleObj spid="_x0000_s2050" name="Document" r:id="rId3" imgW="8873130" imgH="8245725" progId="Word.Document.8">
              <p:embed/>
            </p:oleObj>
          </a:graphicData>
        </a:graphic>
      </p:graphicFrame>
      <p:sp>
        <p:nvSpPr>
          <p:cNvPr id="76803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03200" y="747713"/>
            <a:ext cx="12098867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u="sng"/>
              <a:t>Lectin pathway</a:t>
            </a:r>
          </a:p>
          <a:p>
            <a:pPr eaLnBrk="1" hangingPunct="1"/>
            <a:endParaRPr lang="en-US" altLang="en-US" sz="2800"/>
          </a:p>
          <a:p>
            <a:pPr eaLnBrk="1" hangingPunct="1">
              <a:buFont typeface="Arial" charset="0"/>
              <a:buChar char="•"/>
            </a:pPr>
            <a:r>
              <a:rPr lang="en-US" altLang="en-US" sz="2800"/>
              <a:t> Lectin is a protein that binds to carbohydrate</a:t>
            </a:r>
          </a:p>
          <a:p>
            <a:pPr eaLnBrk="1" hangingPunct="1"/>
            <a:endParaRPr lang="en-US" altLang="en-US" sz="2800"/>
          </a:p>
          <a:p>
            <a:pPr eaLnBrk="1" hangingPunct="1">
              <a:buFont typeface="Arial" charset="0"/>
              <a:buChar char="•"/>
            </a:pPr>
            <a:r>
              <a:rPr lang="en-US" altLang="en-US" sz="2800"/>
              <a:t> MBL (mannose-binding lectin) binds to </a:t>
            </a:r>
          </a:p>
          <a:p>
            <a:pPr eaLnBrk="1" hangingPunct="1"/>
            <a:r>
              <a:rPr lang="en-US" altLang="en-US" sz="2800"/>
              <a:t>	mannose on many bacterial cells</a:t>
            </a:r>
          </a:p>
          <a:p>
            <a:pPr eaLnBrk="1" hangingPunct="1"/>
            <a:r>
              <a:rPr lang="en-US" altLang="en-US" sz="2800"/>
              <a:t>	- MBL is produced by liver in acute-phase</a:t>
            </a:r>
          </a:p>
          <a:p>
            <a:pPr eaLnBrk="1" hangingPunct="1"/>
            <a:r>
              <a:rPr lang="en-US" altLang="en-US" sz="2800"/>
              <a:t>	inflammatory reactions</a:t>
            </a:r>
          </a:p>
          <a:p>
            <a:pPr eaLnBrk="1" hangingPunct="1"/>
            <a:endParaRPr lang="en-US" altLang="en-US" sz="2800"/>
          </a:p>
          <a:p>
            <a:pPr eaLnBrk="1" hangingPunct="1">
              <a:buFont typeface="Arial" charset="0"/>
              <a:buChar char="•"/>
            </a:pPr>
            <a:r>
              <a:rPr lang="en-US" altLang="en-US" sz="2800"/>
              <a:t> Once MBL binds to target cell, 2 serine</a:t>
            </a:r>
          </a:p>
          <a:p>
            <a:pPr eaLnBrk="1" hangingPunct="1"/>
            <a:r>
              <a:rPr lang="en-US" altLang="en-US" sz="2800"/>
              <a:t>	proteases (MASP-1, MASP-2) bind </a:t>
            </a:r>
          </a:p>
          <a:p>
            <a:pPr eaLnBrk="1" hangingPunct="1"/>
            <a:endParaRPr lang="en-US" altLang="en-US" sz="2800"/>
          </a:p>
          <a:p>
            <a:pPr eaLnBrk="1" hangingPunct="1">
              <a:buFont typeface="Arial" charset="0"/>
              <a:buChar char="•"/>
            </a:pPr>
            <a:r>
              <a:rPr lang="en-US" altLang="en-US" sz="2800"/>
              <a:t> Acts like C1</a:t>
            </a:r>
          </a:p>
        </p:txBody>
      </p:sp>
      <p:sp>
        <p:nvSpPr>
          <p:cNvPr id="77827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figure 7-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0"/>
            <a:ext cx="1107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Object 2"/>
          <p:cNvGraphicFramePr>
            <a:graphicFrameLocks noGrp="1" noChangeAspect="1"/>
          </p:cNvGraphicFramePr>
          <p:nvPr>
            <p:ph/>
          </p:nvPr>
        </p:nvGraphicFramePr>
        <p:xfrm>
          <a:off x="304800" y="0"/>
          <a:ext cx="9042400" cy="6858000"/>
        </p:xfrm>
        <a:graphic>
          <a:graphicData uri="http://schemas.openxmlformats.org/presentationml/2006/ole">
            <p:oleObj spid="_x0000_s3074" name="Document" r:id="rId3" imgW="5817066" imgH="6443505" progId="Word.Document.8">
              <p:embed/>
            </p:oleObj>
          </a:graphicData>
        </a:graphic>
      </p:graphicFrame>
      <p:sp>
        <p:nvSpPr>
          <p:cNvPr id="81923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chemeClr val="bg2"/>
                </a:solidFill>
              </a:rPr>
              <a:t>Dr Reena Kulshrestha, M.Sc, PhD.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52400"/>
            <a:ext cx="12192000" cy="914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The Complement Cascade</a:t>
            </a:r>
          </a:p>
        </p:txBody>
      </p:sp>
      <p:sp>
        <p:nvSpPr>
          <p:cNvPr id="82948" name="Rectangle 281"/>
          <p:cNvSpPr>
            <a:spLocks noChangeArrowheads="1"/>
          </p:cNvSpPr>
          <p:nvPr/>
        </p:nvSpPr>
        <p:spPr bwMode="auto">
          <a:xfrm>
            <a:off x="10058400" y="3048000"/>
            <a:ext cx="406400" cy="685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36000" rIns="36000" anchor="ctr"/>
          <a:lstStyle/>
          <a:p>
            <a:r>
              <a:rPr lang="en-GB" altLang="en-US" sz="1200" b="1">
                <a:solidFill>
                  <a:schemeClr val="bg2"/>
                </a:solidFill>
              </a:rPr>
              <a:t>C5</a:t>
            </a:r>
          </a:p>
        </p:txBody>
      </p:sp>
      <p:sp>
        <p:nvSpPr>
          <p:cNvPr id="82949" name="Rectangle 282"/>
          <p:cNvSpPr>
            <a:spLocks noChangeArrowheads="1"/>
          </p:cNvSpPr>
          <p:nvPr/>
        </p:nvSpPr>
        <p:spPr bwMode="auto">
          <a:xfrm>
            <a:off x="11379200" y="2133600"/>
            <a:ext cx="406400" cy="228600"/>
          </a:xfrm>
          <a:prstGeom prst="rect">
            <a:avLst/>
          </a:prstGeom>
          <a:solidFill>
            <a:srgbClr val="FF33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36000" rIns="36000" anchor="ctr"/>
          <a:lstStyle/>
          <a:p>
            <a:r>
              <a:rPr lang="en-GB" altLang="en-US" sz="1200" b="1">
                <a:solidFill>
                  <a:schemeClr val="bg2"/>
                </a:solidFill>
              </a:rPr>
              <a:t>C5a</a:t>
            </a:r>
          </a:p>
        </p:txBody>
      </p:sp>
      <p:sp>
        <p:nvSpPr>
          <p:cNvPr id="82950" name="Freeform 284"/>
          <p:cNvSpPr>
            <a:spLocks/>
          </p:cNvSpPr>
          <p:nvPr/>
        </p:nvSpPr>
        <p:spPr bwMode="auto">
          <a:xfrm>
            <a:off x="10464800" y="2489200"/>
            <a:ext cx="1117600" cy="939800"/>
          </a:xfrm>
          <a:custGeom>
            <a:avLst/>
            <a:gdLst>
              <a:gd name="T0" fmla="*/ 0 w 528"/>
              <a:gd name="T1" fmla="*/ 2147483646 h 592"/>
              <a:gd name="T2" fmla="*/ 2147483646 w 528"/>
              <a:gd name="T3" fmla="*/ 2147483646 h 592"/>
              <a:gd name="T4" fmla="*/ 2147483646 w 528"/>
              <a:gd name="T5" fmla="*/ 2147483646 h 592"/>
              <a:gd name="T6" fmla="*/ 2147483646 w 528"/>
              <a:gd name="T7" fmla="*/ 2147483646 h 592"/>
              <a:gd name="T8" fmla="*/ 2147483646 w 528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592"/>
              <a:gd name="T17" fmla="*/ 528 w 528"/>
              <a:gd name="T18" fmla="*/ 592 h 5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592">
                <a:moveTo>
                  <a:pt x="0" y="576"/>
                </a:moveTo>
                <a:cubicBezTo>
                  <a:pt x="88" y="584"/>
                  <a:pt x="176" y="592"/>
                  <a:pt x="240" y="576"/>
                </a:cubicBezTo>
                <a:cubicBezTo>
                  <a:pt x="304" y="560"/>
                  <a:pt x="344" y="536"/>
                  <a:pt x="384" y="480"/>
                </a:cubicBezTo>
                <a:cubicBezTo>
                  <a:pt x="424" y="424"/>
                  <a:pt x="456" y="320"/>
                  <a:pt x="480" y="240"/>
                </a:cubicBezTo>
                <a:cubicBezTo>
                  <a:pt x="504" y="160"/>
                  <a:pt x="516" y="80"/>
                  <a:pt x="528" y="0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lIns="36000" rIns="36000" anchor="ctr"/>
          <a:lstStyle/>
          <a:p>
            <a:endParaRPr lang="en-US"/>
          </a:p>
        </p:txBody>
      </p:sp>
      <p:sp>
        <p:nvSpPr>
          <p:cNvPr id="82951" name="Freeform 285"/>
          <p:cNvSpPr>
            <a:spLocks/>
          </p:cNvSpPr>
          <p:nvPr/>
        </p:nvSpPr>
        <p:spPr bwMode="auto">
          <a:xfrm flipV="1">
            <a:off x="10414000" y="3403600"/>
            <a:ext cx="1117600" cy="939800"/>
          </a:xfrm>
          <a:custGeom>
            <a:avLst/>
            <a:gdLst>
              <a:gd name="T0" fmla="*/ 0 w 528"/>
              <a:gd name="T1" fmla="*/ 2147483646 h 592"/>
              <a:gd name="T2" fmla="*/ 2147483646 w 528"/>
              <a:gd name="T3" fmla="*/ 2147483646 h 592"/>
              <a:gd name="T4" fmla="*/ 2147483646 w 528"/>
              <a:gd name="T5" fmla="*/ 2147483646 h 592"/>
              <a:gd name="T6" fmla="*/ 2147483646 w 528"/>
              <a:gd name="T7" fmla="*/ 2147483646 h 592"/>
              <a:gd name="T8" fmla="*/ 2147483646 w 528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592"/>
              <a:gd name="T17" fmla="*/ 528 w 528"/>
              <a:gd name="T18" fmla="*/ 592 h 5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592">
                <a:moveTo>
                  <a:pt x="0" y="576"/>
                </a:moveTo>
                <a:cubicBezTo>
                  <a:pt x="88" y="584"/>
                  <a:pt x="176" y="592"/>
                  <a:pt x="240" y="576"/>
                </a:cubicBezTo>
                <a:cubicBezTo>
                  <a:pt x="304" y="560"/>
                  <a:pt x="344" y="536"/>
                  <a:pt x="384" y="480"/>
                </a:cubicBezTo>
                <a:cubicBezTo>
                  <a:pt x="424" y="424"/>
                  <a:pt x="456" y="320"/>
                  <a:pt x="480" y="240"/>
                </a:cubicBezTo>
                <a:cubicBezTo>
                  <a:pt x="504" y="160"/>
                  <a:pt x="516" y="80"/>
                  <a:pt x="528" y="0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lIns="36000" rIns="36000" anchor="ctr"/>
          <a:lstStyle/>
          <a:p>
            <a:endParaRPr lang="en-US"/>
          </a:p>
        </p:txBody>
      </p:sp>
      <p:sp>
        <p:nvSpPr>
          <p:cNvPr id="82952" name="Line 309"/>
          <p:cNvSpPr>
            <a:spLocks noChangeShapeType="1"/>
          </p:cNvSpPr>
          <p:nvPr/>
        </p:nvSpPr>
        <p:spPr bwMode="auto">
          <a:xfrm>
            <a:off x="10058400" y="3200400"/>
            <a:ext cx="4064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endParaRPr lang="en-US"/>
          </a:p>
        </p:txBody>
      </p:sp>
      <p:grpSp>
        <p:nvGrpSpPr>
          <p:cNvPr id="2" name="Group 598"/>
          <p:cNvGrpSpPr>
            <a:grpSpLocks/>
          </p:cNvGrpSpPr>
          <p:nvPr/>
        </p:nvGrpSpPr>
        <p:grpSpPr bwMode="auto">
          <a:xfrm>
            <a:off x="203200" y="139700"/>
            <a:ext cx="10972800" cy="3136900"/>
            <a:chOff x="96" y="88"/>
            <a:chExt cx="5184" cy="1976"/>
          </a:xfrm>
        </p:grpSpPr>
        <p:sp>
          <p:nvSpPr>
            <p:cNvPr id="83067" name="Rectangle 402"/>
            <p:cNvSpPr>
              <a:spLocks noChangeArrowheads="1"/>
            </p:cNvSpPr>
            <p:nvPr/>
          </p:nvSpPr>
          <p:spPr bwMode="auto">
            <a:xfrm>
              <a:off x="96" y="600"/>
              <a:ext cx="5184" cy="1128"/>
            </a:xfrm>
            <a:prstGeom prst="rect">
              <a:avLst/>
            </a:prstGeom>
            <a:solidFill>
              <a:schemeClr val="tx1"/>
            </a:solidFill>
            <a:ln w="19050">
              <a:noFill/>
              <a:miter lim="800000"/>
              <a:headEnd/>
              <a:tailEnd/>
            </a:ln>
          </p:spPr>
          <p:txBody>
            <a:bodyPr wrap="none" lIns="36000" rIns="36000" anchor="ctr"/>
            <a:lstStyle/>
            <a:p>
              <a:endParaRPr lang="en-IN" altLang="en-US">
                <a:solidFill>
                  <a:schemeClr val="bg2"/>
                </a:solidFill>
              </a:endParaRPr>
            </a:p>
          </p:txBody>
        </p:sp>
        <p:grpSp>
          <p:nvGrpSpPr>
            <p:cNvPr id="4" name="Group 336"/>
            <p:cNvGrpSpPr>
              <a:grpSpLocks/>
            </p:cNvGrpSpPr>
            <p:nvPr/>
          </p:nvGrpSpPr>
          <p:grpSpPr bwMode="auto">
            <a:xfrm>
              <a:off x="1680" y="88"/>
              <a:ext cx="480" cy="168"/>
              <a:chOff x="576" y="2624"/>
              <a:chExt cx="576" cy="168"/>
            </a:xfrm>
          </p:grpSpPr>
          <p:sp>
            <p:nvSpPr>
              <p:cNvPr id="83158" name="Line 337"/>
              <p:cNvSpPr>
                <a:spLocks noChangeShapeType="1"/>
              </p:cNvSpPr>
              <p:nvPr/>
            </p:nvSpPr>
            <p:spPr bwMode="auto">
              <a:xfrm>
                <a:off x="576" y="2784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59" name="Freeform 338"/>
              <p:cNvSpPr>
                <a:spLocks/>
              </p:cNvSpPr>
              <p:nvPr/>
            </p:nvSpPr>
            <p:spPr bwMode="auto">
              <a:xfrm>
                <a:off x="624" y="2624"/>
                <a:ext cx="336" cy="168"/>
              </a:xfrm>
              <a:custGeom>
                <a:avLst/>
                <a:gdLst>
                  <a:gd name="T0" fmla="*/ 0 w 336"/>
                  <a:gd name="T1" fmla="*/ 144 h 168"/>
                  <a:gd name="T2" fmla="*/ 192 w 336"/>
                  <a:gd name="T3" fmla="*/ 144 h 168"/>
                  <a:gd name="T4" fmla="*/ 336 w 336"/>
                  <a:gd name="T5" fmla="*/ 0 h 168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68"/>
                  <a:gd name="T11" fmla="*/ 336 w 336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68">
                    <a:moveTo>
                      <a:pt x="0" y="144"/>
                    </a:moveTo>
                    <a:cubicBezTo>
                      <a:pt x="68" y="156"/>
                      <a:pt x="136" y="168"/>
                      <a:pt x="192" y="144"/>
                    </a:cubicBezTo>
                    <a:cubicBezTo>
                      <a:pt x="248" y="120"/>
                      <a:pt x="292" y="60"/>
                      <a:pt x="336" y="0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</p:grpSp>
        <p:sp>
          <p:nvSpPr>
            <p:cNvPr id="83069" name="Text Box 340"/>
            <p:cNvSpPr txBox="1">
              <a:spLocks noChangeArrowheads="1"/>
            </p:cNvSpPr>
            <p:nvPr/>
          </p:nvSpPr>
          <p:spPr bwMode="auto">
            <a:xfrm>
              <a:off x="1824" y="881"/>
              <a:ext cx="336" cy="11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altLang="en-US" sz="1200">
                  <a:solidFill>
                    <a:schemeClr val="bg2"/>
                  </a:solidFill>
                </a:rPr>
                <a:t>Ba</a:t>
              </a:r>
            </a:p>
          </p:txBody>
        </p:sp>
        <p:sp>
          <p:nvSpPr>
            <p:cNvPr id="83070" name="Line 342"/>
            <p:cNvSpPr>
              <a:spLocks noChangeShapeType="1"/>
            </p:cNvSpPr>
            <p:nvPr/>
          </p:nvSpPr>
          <p:spPr bwMode="auto">
            <a:xfrm>
              <a:off x="2688" y="1217"/>
              <a:ext cx="48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lIns="36000" rIns="36000" anchor="ctr"/>
            <a:lstStyle/>
            <a:p>
              <a:endParaRPr lang="en-US"/>
            </a:p>
          </p:txBody>
        </p:sp>
        <p:sp>
          <p:nvSpPr>
            <p:cNvPr id="83071" name="Freeform 343"/>
            <p:cNvSpPr>
              <a:spLocks/>
            </p:cNvSpPr>
            <p:nvPr/>
          </p:nvSpPr>
          <p:spPr bwMode="auto">
            <a:xfrm>
              <a:off x="2784" y="1049"/>
              <a:ext cx="240" cy="168"/>
            </a:xfrm>
            <a:custGeom>
              <a:avLst/>
              <a:gdLst>
                <a:gd name="T0" fmla="*/ 240 w 240"/>
                <a:gd name="T1" fmla="*/ 144 h 168"/>
                <a:gd name="T2" fmla="*/ 96 w 240"/>
                <a:gd name="T3" fmla="*/ 144 h 168"/>
                <a:gd name="T4" fmla="*/ 0 w 240"/>
                <a:gd name="T5" fmla="*/ 0 h 168"/>
                <a:gd name="T6" fmla="*/ 0 60000 65536"/>
                <a:gd name="T7" fmla="*/ 0 60000 65536"/>
                <a:gd name="T8" fmla="*/ 0 60000 65536"/>
                <a:gd name="T9" fmla="*/ 0 w 240"/>
                <a:gd name="T10" fmla="*/ 0 h 168"/>
                <a:gd name="T11" fmla="*/ 240 w 240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68">
                  <a:moveTo>
                    <a:pt x="240" y="144"/>
                  </a:moveTo>
                  <a:cubicBezTo>
                    <a:pt x="188" y="156"/>
                    <a:pt x="136" y="168"/>
                    <a:pt x="96" y="144"/>
                  </a:cubicBezTo>
                  <a:cubicBezTo>
                    <a:pt x="56" y="120"/>
                    <a:pt x="28" y="60"/>
                    <a:pt x="0" y="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rIns="36000" anchor="ctr"/>
            <a:lstStyle/>
            <a:p>
              <a:endParaRPr lang="en-US"/>
            </a:p>
          </p:txBody>
        </p:sp>
        <p:sp>
          <p:nvSpPr>
            <p:cNvPr id="83072" name="Text Box 344"/>
            <p:cNvSpPr txBox="1">
              <a:spLocks noChangeArrowheads="1"/>
            </p:cNvSpPr>
            <p:nvPr/>
          </p:nvSpPr>
          <p:spPr bwMode="auto">
            <a:xfrm>
              <a:off x="2496" y="816"/>
              <a:ext cx="624" cy="182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r>
                <a:rPr lang="en-GB" altLang="en-US" sz="1400">
                  <a:solidFill>
                    <a:schemeClr val="bg2"/>
                  </a:solidFill>
                </a:rPr>
                <a:t>Properidin</a:t>
              </a:r>
            </a:p>
          </p:txBody>
        </p:sp>
        <p:sp>
          <p:nvSpPr>
            <p:cNvPr id="83073" name="Text Box 346"/>
            <p:cNvSpPr txBox="1">
              <a:spLocks noChangeArrowheads="1"/>
            </p:cNvSpPr>
            <p:nvPr/>
          </p:nvSpPr>
          <p:spPr bwMode="auto">
            <a:xfrm>
              <a:off x="1728" y="1505"/>
              <a:ext cx="336" cy="11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altLang="en-US" sz="1200">
                  <a:solidFill>
                    <a:schemeClr val="bg2"/>
                  </a:solidFill>
                </a:rPr>
                <a:t>D</a:t>
              </a:r>
            </a:p>
          </p:txBody>
        </p:sp>
        <p:sp>
          <p:nvSpPr>
            <p:cNvPr id="83074" name="Line 347"/>
            <p:cNvSpPr>
              <a:spLocks noChangeShapeType="1"/>
            </p:cNvSpPr>
            <p:nvPr/>
          </p:nvSpPr>
          <p:spPr bwMode="auto">
            <a:xfrm flipV="1">
              <a:off x="1920" y="1265"/>
              <a:ext cx="0" cy="24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lIns="36000" rIns="36000" anchor="ctr"/>
            <a:lstStyle/>
            <a:p>
              <a:endParaRPr lang="en-US"/>
            </a:p>
          </p:txBody>
        </p:sp>
        <p:sp>
          <p:nvSpPr>
            <p:cNvPr id="83075" name="Line 348"/>
            <p:cNvSpPr>
              <a:spLocks noChangeShapeType="1"/>
            </p:cNvSpPr>
            <p:nvPr/>
          </p:nvSpPr>
          <p:spPr bwMode="auto">
            <a:xfrm>
              <a:off x="3696" y="1217"/>
              <a:ext cx="81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lIns="36000" rIns="36000" anchor="ctr"/>
            <a:lstStyle/>
            <a:p>
              <a:endParaRPr lang="en-US"/>
            </a:p>
          </p:txBody>
        </p:sp>
        <p:sp>
          <p:nvSpPr>
            <p:cNvPr id="83076" name="Text Box 350"/>
            <p:cNvSpPr txBox="1">
              <a:spLocks noChangeArrowheads="1"/>
            </p:cNvSpPr>
            <p:nvPr/>
          </p:nvSpPr>
          <p:spPr bwMode="auto">
            <a:xfrm>
              <a:off x="3360" y="624"/>
              <a:ext cx="528" cy="182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r>
                <a:rPr lang="en-GB" altLang="en-US" sz="1400">
                  <a:solidFill>
                    <a:schemeClr val="bg2"/>
                  </a:solidFill>
                </a:rPr>
                <a:t>C3</a:t>
              </a:r>
            </a:p>
          </p:txBody>
        </p:sp>
        <p:sp>
          <p:nvSpPr>
            <p:cNvPr id="83077" name="Text Box 355"/>
            <p:cNvSpPr txBox="1">
              <a:spLocks noChangeArrowheads="1"/>
            </p:cNvSpPr>
            <p:nvPr/>
          </p:nvSpPr>
          <p:spPr bwMode="auto">
            <a:xfrm>
              <a:off x="4224" y="624"/>
              <a:ext cx="144" cy="182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r>
                <a:rPr lang="en-GB" altLang="en-US" sz="1400">
                  <a:solidFill>
                    <a:schemeClr val="bg2"/>
                  </a:solidFill>
                </a:rPr>
                <a:t>P</a:t>
              </a:r>
            </a:p>
          </p:txBody>
        </p:sp>
        <p:sp>
          <p:nvSpPr>
            <p:cNvPr id="83078" name="Text Box 356"/>
            <p:cNvSpPr txBox="1">
              <a:spLocks noChangeArrowheads="1"/>
            </p:cNvSpPr>
            <p:nvPr/>
          </p:nvSpPr>
          <p:spPr bwMode="auto">
            <a:xfrm>
              <a:off x="4416" y="689"/>
              <a:ext cx="336" cy="116"/>
            </a:xfrm>
            <a:prstGeom prst="rect">
              <a:avLst/>
            </a:prstGeom>
            <a:solidFill>
              <a:srgbClr val="FF33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altLang="en-US" sz="1200" b="1">
                  <a:solidFill>
                    <a:schemeClr val="bg2"/>
                  </a:solidFill>
                </a:rPr>
                <a:t>C3a</a:t>
              </a:r>
            </a:p>
          </p:txBody>
        </p:sp>
        <p:sp>
          <p:nvSpPr>
            <p:cNvPr id="83079" name="Freeform 358"/>
            <p:cNvSpPr>
              <a:spLocks/>
            </p:cNvSpPr>
            <p:nvPr/>
          </p:nvSpPr>
          <p:spPr bwMode="auto">
            <a:xfrm flipV="1">
              <a:off x="3696" y="833"/>
              <a:ext cx="576" cy="408"/>
            </a:xfrm>
            <a:custGeom>
              <a:avLst/>
              <a:gdLst>
                <a:gd name="T0" fmla="*/ 0 w 576"/>
                <a:gd name="T1" fmla="*/ 408 h 408"/>
                <a:gd name="T2" fmla="*/ 144 w 576"/>
                <a:gd name="T3" fmla="*/ 168 h 408"/>
                <a:gd name="T4" fmla="*/ 336 w 576"/>
                <a:gd name="T5" fmla="*/ 24 h 408"/>
                <a:gd name="T6" fmla="*/ 576 w 576"/>
                <a:gd name="T7" fmla="*/ 24 h 4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408"/>
                <a:gd name="T14" fmla="*/ 576 w 576"/>
                <a:gd name="T15" fmla="*/ 408 h 4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408">
                  <a:moveTo>
                    <a:pt x="0" y="408"/>
                  </a:moveTo>
                  <a:cubicBezTo>
                    <a:pt x="44" y="320"/>
                    <a:pt x="88" y="232"/>
                    <a:pt x="144" y="168"/>
                  </a:cubicBezTo>
                  <a:cubicBezTo>
                    <a:pt x="200" y="104"/>
                    <a:pt x="264" y="48"/>
                    <a:pt x="336" y="24"/>
                  </a:cubicBezTo>
                  <a:cubicBezTo>
                    <a:pt x="408" y="0"/>
                    <a:pt x="536" y="24"/>
                    <a:pt x="576" y="24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rIns="36000" anchor="ctr"/>
            <a:lstStyle/>
            <a:p>
              <a:endParaRPr lang="en-US"/>
            </a:p>
          </p:txBody>
        </p:sp>
        <p:sp>
          <p:nvSpPr>
            <p:cNvPr id="83080" name="Freeform 359"/>
            <p:cNvSpPr>
              <a:spLocks/>
            </p:cNvSpPr>
            <p:nvPr/>
          </p:nvSpPr>
          <p:spPr bwMode="auto">
            <a:xfrm flipH="1" flipV="1">
              <a:off x="3936" y="833"/>
              <a:ext cx="576" cy="408"/>
            </a:xfrm>
            <a:custGeom>
              <a:avLst/>
              <a:gdLst>
                <a:gd name="T0" fmla="*/ 0 w 576"/>
                <a:gd name="T1" fmla="*/ 408 h 408"/>
                <a:gd name="T2" fmla="*/ 144 w 576"/>
                <a:gd name="T3" fmla="*/ 168 h 408"/>
                <a:gd name="T4" fmla="*/ 336 w 576"/>
                <a:gd name="T5" fmla="*/ 24 h 408"/>
                <a:gd name="T6" fmla="*/ 576 w 576"/>
                <a:gd name="T7" fmla="*/ 24 h 4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408"/>
                <a:gd name="T14" fmla="*/ 576 w 576"/>
                <a:gd name="T15" fmla="*/ 408 h 4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408">
                  <a:moveTo>
                    <a:pt x="0" y="408"/>
                  </a:moveTo>
                  <a:cubicBezTo>
                    <a:pt x="44" y="320"/>
                    <a:pt x="88" y="232"/>
                    <a:pt x="144" y="168"/>
                  </a:cubicBezTo>
                  <a:cubicBezTo>
                    <a:pt x="200" y="104"/>
                    <a:pt x="264" y="48"/>
                    <a:pt x="336" y="24"/>
                  </a:cubicBezTo>
                  <a:cubicBezTo>
                    <a:pt x="408" y="0"/>
                    <a:pt x="536" y="24"/>
                    <a:pt x="576" y="24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 wrap="none" lIns="36000" rIns="36000" anchor="ctr"/>
            <a:lstStyle/>
            <a:p>
              <a:endParaRPr lang="en-US"/>
            </a:p>
          </p:txBody>
        </p:sp>
        <p:sp>
          <p:nvSpPr>
            <p:cNvPr id="83081" name="Freeform 360"/>
            <p:cNvSpPr>
              <a:spLocks/>
            </p:cNvSpPr>
            <p:nvPr/>
          </p:nvSpPr>
          <p:spPr bwMode="auto">
            <a:xfrm flipH="1" flipV="1">
              <a:off x="3744" y="833"/>
              <a:ext cx="576" cy="408"/>
            </a:xfrm>
            <a:custGeom>
              <a:avLst/>
              <a:gdLst>
                <a:gd name="T0" fmla="*/ 0 w 576"/>
                <a:gd name="T1" fmla="*/ 408 h 408"/>
                <a:gd name="T2" fmla="*/ 144 w 576"/>
                <a:gd name="T3" fmla="*/ 168 h 408"/>
                <a:gd name="T4" fmla="*/ 336 w 576"/>
                <a:gd name="T5" fmla="*/ 24 h 408"/>
                <a:gd name="T6" fmla="*/ 576 w 576"/>
                <a:gd name="T7" fmla="*/ 24 h 4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408"/>
                <a:gd name="T14" fmla="*/ 576 w 576"/>
                <a:gd name="T15" fmla="*/ 408 h 4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408">
                  <a:moveTo>
                    <a:pt x="0" y="408"/>
                  </a:moveTo>
                  <a:cubicBezTo>
                    <a:pt x="44" y="320"/>
                    <a:pt x="88" y="232"/>
                    <a:pt x="144" y="168"/>
                  </a:cubicBezTo>
                  <a:cubicBezTo>
                    <a:pt x="200" y="104"/>
                    <a:pt x="264" y="48"/>
                    <a:pt x="336" y="24"/>
                  </a:cubicBezTo>
                  <a:cubicBezTo>
                    <a:pt x="408" y="0"/>
                    <a:pt x="536" y="24"/>
                    <a:pt x="576" y="24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 wrap="none" lIns="36000" rIns="36000" anchor="ctr"/>
            <a:lstStyle/>
            <a:p>
              <a:endParaRPr lang="en-US"/>
            </a:p>
          </p:txBody>
        </p:sp>
        <p:grpSp>
          <p:nvGrpSpPr>
            <p:cNvPr id="5" name="Group 381"/>
            <p:cNvGrpSpPr>
              <a:grpSpLocks/>
            </p:cNvGrpSpPr>
            <p:nvPr/>
          </p:nvGrpSpPr>
          <p:grpSpPr bwMode="auto">
            <a:xfrm>
              <a:off x="672" y="1104"/>
              <a:ext cx="480" cy="168"/>
              <a:chOff x="672" y="816"/>
              <a:chExt cx="480" cy="168"/>
            </a:xfrm>
          </p:grpSpPr>
          <p:sp>
            <p:nvSpPr>
              <p:cNvPr id="83156" name="Line 382"/>
              <p:cNvSpPr>
                <a:spLocks noChangeShapeType="1"/>
              </p:cNvSpPr>
              <p:nvPr/>
            </p:nvSpPr>
            <p:spPr bwMode="auto">
              <a:xfrm>
                <a:off x="672" y="960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57" name="Freeform 383"/>
              <p:cNvSpPr>
                <a:spLocks/>
              </p:cNvSpPr>
              <p:nvPr/>
            </p:nvSpPr>
            <p:spPr bwMode="auto">
              <a:xfrm>
                <a:off x="768" y="816"/>
                <a:ext cx="240" cy="168"/>
              </a:xfrm>
              <a:custGeom>
                <a:avLst/>
                <a:gdLst>
                  <a:gd name="T0" fmla="*/ 240 w 240"/>
                  <a:gd name="T1" fmla="*/ 144 h 168"/>
                  <a:gd name="T2" fmla="*/ 96 w 240"/>
                  <a:gd name="T3" fmla="*/ 144 h 168"/>
                  <a:gd name="T4" fmla="*/ 0 w 240"/>
                  <a:gd name="T5" fmla="*/ 0 h 168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168"/>
                  <a:gd name="T11" fmla="*/ 240 w 240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168">
                    <a:moveTo>
                      <a:pt x="240" y="144"/>
                    </a:moveTo>
                    <a:cubicBezTo>
                      <a:pt x="188" y="156"/>
                      <a:pt x="136" y="168"/>
                      <a:pt x="96" y="144"/>
                    </a:cubicBezTo>
                    <a:cubicBezTo>
                      <a:pt x="56" y="120"/>
                      <a:pt x="28" y="60"/>
                      <a:pt x="0" y="0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</p:grpSp>
        <p:sp>
          <p:nvSpPr>
            <p:cNvPr id="83083" name="Text Box 384"/>
            <p:cNvSpPr txBox="1">
              <a:spLocks noChangeArrowheads="1"/>
            </p:cNvSpPr>
            <p:nvPr/>
          </p:nvSpPr>
          <p:spPr bwMode="auto">
            <a:xfrm>
              <a:off x="720" y="912"/>
              <a:ext cx="144" cy="182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r>
                <a:rPr lang="en-GB" altLang="en-US" sz="1400">
                  <a:solidFill>
                    <a:schemeClr val="bg2"/>
                  </a:solidFill>
                </a:rPr>
                <a:t>B</a:t>
              </a:r>
            </a:p>
          </p:txBody>
        </p:sp>
        <p:sp>
          <p:nvSpPr>
            <p:cNvPr id="83084" name="Line 400"/>
            <p:cNvSpPr>
              <a:spLocks noChangeShapeType="1"/>
            </p:cNvSpPr>
            <p:nvPr/>
          </p:nvSpPr>
          <p:spPr bwMode="auto">
            <a:xfrm>
              <a:off x="5088" y="1392"/>
              <a:ext cx="0" cy="67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lIns="36000" rIns="36000" anchor="ctr"/>
            <a:lstStyle/>
            <a:p>
              <a:endParaRPr lang="en-US"/>
            </a:p>
          </p:txBody>
        </p:sp>
        <p:sp>
          <p:nvSpPr>
            <p:cNvPr id="83085" name="Text Box 407"/>
            <p:cNvSpPr txBox="1">
              <a:spLocks noChangeArrowheads="1"/>
            </p:cNvSpPr>
            <p:nvPr/>
          </p:nvSpPr>
          <p:spPr bwMode="auto">
            <a:xfrm>
              <a:off x="660" y="576"/>
              <a:ext cx="1141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36000" rIns="36000">
              <a:spAutoFit/>
            </a:bodyPr>
            <a:lstStyle/>
            <a:p>
              <a:r>
                <a:rPr lang="en-GB" altLang="en-US" b="1">
                  <a:solidFill>
                    <a:schemeClr val="bg2"/>
                  </a:solidFill>
                </a:rPr>
                <a:t>The Alternative Pathway</a:t>
              </a:r>
            </a:p>
          </p:txBody>
        </p:sp>
        <p:grpSp>
          <p:nvGrpSpPr>
            <p:cNvPr id="6" name="Group 577"/>
            <p:cNvGrpSpPr>
              <a:grpSpLocks/>
            </p:cNvGrpSpPr>
            <p:nvPr/>
          </p:nvGrpSpPr>
          <p:grpSpPr bwMode="auto">
            <a:xfrm>
              <a:off x="96" y="1121"/>
              <a:ext cx="576" cy="229"/>
              <a:chOff x="96" y="1121"/>
              <a:chExt cx="576" cy="229"/>
            </a:xfrm>
          </p:grpSpPr>
          <p:sp>
            <p:nvSpPr>
              <p:cNvPr id="83143" name="Text Box 331"/>
              <p:cNvSpPr txBox="1">
                <a:spLocks noChangeArrowheads="1"/>
              </p:cNvSpPr>
              <p:nvPr/>
            </p:nvSpPr>
            <p:spPr bwMode="auto">
              <a:xfrm>
                <a:off x="144" y="1121"/>
                <a:ext cx="528" cy="182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r>
                  <a:rPr lang="en-GB" altLang="en-US" sz="1400">
                    <a:solidFill>
                      <a:schemeClr val="bg2"/>
                    </a:solidFill>
                  </a:rPr>
                  <a:t>C3b</a:t>
                </a:r>
              </a:p>
            </p:txBody>
          </p:sp>
          <p:sp>
            <p:nvSpPr>
              <p:cNvPr id="83144" name="Line 488"/>
              <p:cNvSpPr>
                <a:spLocks noChangeShapeType="1"/>
              </p:cNvSpPr>
              <p:nvPr/>
            </p:nvSpPr>
            <p:spPr bwMode="auto">
              <a:xfrm flipH="1">
                <a:off x="96" y="130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45" name="Line 489"/>
              <p:cNvSpPr>
                <a:spLocks noChangeShapeType="1"/>
              </p:cNvSpPr>
              <p:nvPr/>
            </p:nvSpPr>
            <p:spPr bwMode="auto">
              <a:xfrm flipH="1">
                <a:off x="192" y="130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46" name="Line 490"/>
              <p:cNvSpPr>
                <a:spLocks noChangeShapeType="1"/>
              </p:cNvSpPr>
              <p:nvPr/>
            </p:nvSpPr>
            <p:spPr bwMode="auto">
              <a:xfrm flipH="1">
                <a:off x="288" y="130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47" name="Line 491"/>
              <p:cNvSpPr>
                <a:spLocks noChangeShapeType="1"/>
              </p:cNvSpPr>
              <p:nvPr/>
            </p:nvSpPr>
            <p:spPr bwMode="auto">
              <a:xfrm flipH="1">
                <a:off x="384" y="130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48" name="Line 492"/>
              <p:cNvSpPr>
                <a:spLocks noChangeShapeType="1"/>
              </p:cNvSpPr>
              <p:nvPr/>
            </p:nvSpPr>
            <p:spPr bwMode="auto">
              <a:xfrm flipH="1">
                <a:off x="480" y="130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49" name="Line 493"/>
              <p:cNvSpPr>
                <a:spLocks noChangeShapeType="1"/>
              </p:cNvSpPr>
              <p:nvPr/>
            </p:nvSpPr>
            <p:spPr bwMode="auto">
              <a:xfrm flipH="1">
                <a:off x="576" y="130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50" name="Line 496"/>
              <p:cNvSpPr>
                <a:spLocks noChangeShapeType="1"/>
              </p:cNvSpPr>
              <p:nvPr/>
            </p:nvSpPr>
            <p:spPr bwMode="auto">
              <a:xfrm flipH="1">
                <a:off x="144" y="130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51" name="Line 497"/>
              <p:cNvSpPr>
                <a:spLocks noChangeShapeType="1"/>
              </p:cNvSpPr>
              <p:nvPr/>
            </p:nvSpPr>
            <p:spPr bwMode="auto">
              <a:xfrm flipH="1">
                <a:off x="240" y="130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52" name="Line 498"/>
              <p:cNvSpPr>
                <a:spLocks noChangeShapeType="1"/>
              </p:cNvSpPr>
              <p:nvPr/>
            </p:nvSpPr>
            <p:spPr bwMode="auto">
              <a:xfrm flipH="1">
                <a:off x="336" y="130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53" name="Line 499"/>
              <p:cNvSpPr>
                <a:spLocks noChangeShapeType="1"/>
              </p:cNvSpPr>
              <p:nvPr/>
            </p:nvSpPr>
            <p:spPr bwMode="auto">
              <a:xfrm flipH="1">
                <a:off x="432" y="130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54" name="Line 500"/>
              <p:cNvSpPr>
                <a:spLocks noChangeShapeType="1"/>
              </p:cNvSpPr>
              <p:nvPr/>
            </p:nvSpPr>
            <p:spPr bwMode="auto">
              <a:xfrm flipH="1">
                <a:off x="528" y="130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55" name="Line 501"/>
              <p:cNvSpPr>
                <a:spLocks noChangeShapeType="1"/>
              </p:cNvSpPr>
              <p:nvPr/>
            </p:nvSpPr>
            <p:spPr bwMode="auto">
              <a:xfrm flipH="1">
                <a:off x="624" y="130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</p:grpSp>
        <p:grpSp>
          <p:nvGrpSpPr>
            <p:cNvPr id="7" name="Group 578"/>
            <p:cNvGrpSpPr>
              <a:grpSpLocks/>
            </p:cNvGrpSpPr>
            <p:nvPr/>
          </p:nvGrpSpPr>
          <p:grpSpPr bwMode="auto">
            <a:xfrm>
              <a:off x="1104" y="1121"/>
              <a:ext cx="576" cy="235"/>
              <a:chOff x="1104" y="1121"/>
              <a:chExt cx="576" cy="235"/>
            </a:xfrm>
          </p:grpSpPr>
          <p:sp>
            <p:nvSpPr>
              <p:cNvPr id="83130" name="Text Box 335"/>
              <p:cNvSpPr txBox="1">
                <a:spLocks noChangeArrowheads="1"/>
              </p:cNvSpPr>
              <p:nvPr/>
            </p:nvSpPr>
            <p:spPr bwMode="auto">
              <a:xfrm>
                <a:off x="1152" y="1121"/>
                <a:ext cx="528" cy="182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r>
                  <a:rPr lang="en-GB" altLang="en-US" sz="1400">
                    <a:solidFill>
                      <a:schemeClr val="bg2"/>
                    </a:solidFill>
                  </a:rPr>
                  <a:t>C3bB</a:t>
                </a:r>
              </a:p>
            </p:txBody>
          </p:sp>
          <p:sp>
            <p:nvSpPr>
              <p:cNvPr id="83131" name="Line 504"/>
              <p:cNvSpPr>
                <a:spLocks noChangeShapeType="1"/>
              </p:cNvSpPr>
              <p:nvPr/>
            </p:nvSpPr>
            <p:spPr bwMode="auto">
              <a:xfrm flipH="1">
                <a:off x="1104" y="1308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32" name="Line 505"/>
              <p:cNvSpPr>
                <a:spLocks noChangeShapeType="1"/>
              </p:cNvSpPr>
              <p:nvPr/>
            </p:nvSpPr>
            <p:spPr bwMode="auto">
              <a:xfrm flipH="1">
                <a:off x="1200" y="1308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33" name="Line 506"/>
              <p:cNvSpPr>
                <a:spLocks noChangeShapeType="1"/>
              </p:cNvSpPr>
              <p:nvPr/>
            </p:nvSpPr>
            <p:spPr bwMode="auto">
              <a:xfrm flipH="1">
                <a:off x="1296" y="1308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34" name="Line 507"/>
              <p:cNvSpPr>
                <a:spLocks noChangeShapeType="1"/>
              </p:cNvSpPr>
              <p:nvPr/>
            </p:nvSpPr>
            <p:spPr bwMode="auto">
              <a:xfrm flipH="1">
                <a:off x="1392" y="1308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35" name="Line 508"/>
              <p:cNvSpPr>
                <a:spLocks noChangeShapeType="1"/>
              </p:cNvSpPr>
              <p:nvPr/>
            </p:nvSpPr>
            <p:spPr bwMode="auto">
              <a:xfrm flipH="1">
                <a:off x="1488" y="1308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36" name="Line 509"/>
              <p:cNvSpPr>
                <a:spLocks noChangeShapeType="1"/>
              </p:cNvSpPr>
              <p:nvPr/>
            </p:nvSpPr>
            <p:spPr bwMode="auto">
              <a:xfrm flipH="1">
                <a:off x="1584" y="1308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37" name="Line 512"/>
              <p:cNvSpPr>
                <a:spLocks noChangeShapeType="1"/>
              </p:cNvSpPr>
              <p:nvPr/>
            </p:nvSpPr>
            <p:spPr bwMode="auto">
              <a:xfrm flipH="1">
                <a:off x="1152" y="1308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38" name="Line 513"/>
              <p:cNvSpPr>
                <a:spLocks noChangeShapeType="1"/>
              </p:cNvSpPr>
              <p:nvPr/>
            </p:nvSpPr>
            <p:spPr bwMode="auto">
              <a:xfrm flipH="1">
                <a:off x="1248" y="1308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39" name="Line 514"/>
              <p:cNvSpPr>
                <a:spLocks noChangeShapeType="1"/>
              </p:cNvSpPr>
              <p:nvPr/>
            </p:nvSpPr>
            <p:spPr bwMode="auto">
              <a:xfrm flipH="1">
                <a:off x="1344" y="1308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40" name="Line 515"/>
              <p:cNvSpPr>
                <a:spLocks noChangeShapeType="1"/>
              </p:cNvSpPr>
              <p:nvPr/>
            </p:nvSpPr>
            <p:spPr bwMode="auto">
              <a:xfrm flipH="1">
                <a:off x="1440" y="1308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41" name="Line 516"/>
              <p:cNvSpPr>
                <a:spLocks noChangeShapeType="1"/>
              </p:cNvSpPr>
              <p:nvPr/>
            </p:nvSpPr>
            <p:spPr bwMode="auto">
              <a:xfrm flipH="1">
                <a:off x="1536" y="1308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42" name="Line 517"/>
              <p:cNvSpPr>
                <a:spLocks noChangeShapeType="1"/>
              </p:cNvSpPr>
              <p:nvPr/>
            </p:nvSpPr>
            <p:spPr bwMode="auto">
              <a:xfrm flipH="1">
                <a:off x="1632" y="1308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</p:grpSp>
        <p:grpSp>
          <p:nvGrpSpPr>
            <p:cNvPr id="8" name="Group 579"/>
            <p:cNvGrpSpPr>
              <a:grpSpLocks/>
            </p:cNvGrpSpPr>
            <p:nvPr/>
          </p:nvGrpSpPr>
          <p:grpSpPr bwMode="auto">
            <a:xfrm>
              <a:off x="2118" y="1121"/>
              <a:ext cx="576" cy="229"/>
              <a:chOff x="2118" y="1121"/>
              <a:chExt cx="576" cy="229"/>
            </a:xfrm>
          </p:grpSpPr>
          <p:sp>
            <p:nvSpPr>
              <p:cNvPr id="83117" name="Text Box 341"/>
              <p:cNvSpPr txBox="1">
                <a:spLocks noChangeArrowheads="1"/>
              </p:cNvSpPr>
              <p:nvPr/>
            </p:nvSpPr>
            <p:spPr bwMode="auto">
              <a:xfrm>
                <a:off x="2160" y="1121"/>
                <a:ext cx="528" cy="182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r>
                  <a:rPr lang="en-GB" altLang="en-US" sz="1400">
                    <a:solidFill>
                      <a:schemeClr val="bg2"/>
                    </a:solidFill>
                  </a:rPr>
                  <a:t>C3bBb</a:t>
                </a:r>
              </a:p>
            </p:txBody>
          </p:sp>
          <p:sp>
            <p:nvSpPr>
              <p:cNvPr id="83118" name="Line 520"/>
              <p:cNvSpPr>
                <a:spLocks noChangeShapeType="1"/>
              </p:cNvSpPr>
              <p:nvPr/>
            </p:nvSpPr>
            <p:spPr bwMode="auto">
              <a:xfrm flipH="1">
                <a:off x="2118" y="130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19" name="Line 521"/>
              <p:cNvSpPr>
                <a:spLocks noChangeShapeType="1"/>
              </p:cNvSpPr>
              <p:nvPr/>
            </p:nvSpPr>
            <p:spPr bwMode="auto">
              <a:xfrm flipH="1">
                <a:off x="2214" y="130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20" name="Line 522"/>
              <p:cNvSpPr>
                <a:spLocks noChangeShapeType="1"/>
              </p:cNvSpPr>
              <p:nvPr/>
            </p:nvSpPr>
            <p:spPr bwMode="auto">
              <a:xfrm flipH="1">
                <a:off x="2310" y="130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21" name="Line 523"/>
              <p:cNvSpPr>
                <a:spLocks noChangeShapeType="1"/>
              </p:cNvSpPr>
              <p:nvPr/>
            </p:nvSpPr>
            <p:spPr bwMode="auto">
              <a:xfrm flipH="1">
                <a:off x="2406" y="130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22" name="Line 524"/>
              <p:cNvSpPr>
                <a:spLocks noChangeShapeType="1"/>
              </p:cNvSpPr>
              <p:nvPr/>
            </p:nvSpPr>
            <p:spPr bwMode="auto">
              <a:xfrm flipH="1">
                <a:off x="2502" y="130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23" name="Line 525"/>
              <p:cNvSpPr>
                <a:spLocks noChangeShapeType="1"/>
              </p:cNvSpPr>
              <p:nvPr/>
            </p:nvSpPr>
            <p:spPr bwMode="auto">
              <a:xfrm flipH="1">
                <a:off x="2598" y="130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24" name="Line 528"/>
              <p:cNvSpPr>
                <a:spLocks noChangeShapeType="1"/>
              </p:cNvSpPr>
              <p:nvPr/>
            </p:nvSpPr>
            <p:spPr bwMode="auto">
              <a:xfrm flipH="1">
                <a:off x="2166" y="130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25" name="Line 529"/>
              <p:cNvSpPr>
                <a:spLocks noChangeShapeType="1"/>
              </p:cNvSpPr>
              <p:nvPr/>
            </p:nvSpPr>
            <p:spPr bwMode="auto">
              <a:xfrm flipH="1">
                <a:off x="2262" y="130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26" name="Line 530"/>
              <p:cNvSpPr>
                <a:spLocks noChangeShapeType="1"/>
              </p:cNvSpPr>
              <p:nvPr/>
            </p:nvSpPr>
            <p:spPr bwMode="auto">
              <a:xfrm flipH="1">
                <a:off x="2358" y="130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27" name="Line 531"/>
              <p:cNvSpPr>
                <a:spLocks noChangeShapeType="1"/>
              </p:cNvSpPr>
              <p:nvPr/>
            </p:nvSpPr>
            <p:spPr bwMode="auto">
              <a:xfrm flipH="1">
                <a:off x="2454" y="130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28" name="Line 532"/>
              <p:cNvSpPr>
                <a:spLocks noChangeShapeType="1"/>
              </p:cNvSpPr>
              <p:nvPr/>
            </p:nvSpPr>
            <p:spPr bwMode="auto">
              <a:xfrm flipH="1">
                <a:off x="2550" y="130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29" name="Line 533"/>
              <p:cNvSpPr>
                <a:spLocks noChangeShapeType="1"/>
              </p:cNvSpPr>
              <p:nvPr/>
            </p:nvSpPr>
            <p:spPr bwMode="auto">
              <a:xfrm flipH="1">
                <a:off x="2646" y="130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</p:grpSp>
        <p:grpSp>
          <p:nvGrpSpPr>
            <p:cNvPr id="9" name="Group 580"/>
            <p:cNvGrpSpPr>
              <a:grpSpLocks/>
            </p:cNvGrpSpPr>
            <p:nvPr/>
          </p:nvGrpSpPr>
          <p:grpSpPr bwMode="auto">
            <a:xfrm>
              <a:off x="3120" y="1121"/>
              <a:ext cx="576" cy="235"/>
              <a:chOff x="3120" y="1121"/>
              <a:chExt cx="576" cy="235"/>
            </a:xfrm>
          </p:grpSpPr>
          <p:sp>
            <p:nvSpPr>
              <p:cNvPr id="83104" name="Text Box 345"/>
              <p:cNvSpPr txBox="1">
                <a:spLocks noChangeArrowheads="1"/>
              </p:cNvSpPr>
              <p:nvPr/>
            </p:nvSpPr>
            <p:spPr bwMode="auto">
              <a:xfrm>
                <a:off x="3168" y="1121"/>
                <a:ext cx="528" cy="182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r>
                  <a:rPr lang="en-GB" altLang="en-US" sz="1400">
                    <a:solidFill>
                      <a:schemeClr val="bg2"/>
                    </a:solidFill>
                  </a:rPr>
                  <a:t>C3bBbP</a:t>
                </a:r>
              </a:p>
            </p:txBody>
          </p:sp>
          <p:sp>
            <p:nvSpPr>
              <p:cNvPr id="83105" name="Line 536"/>
              <p:cNvSpPr>
                <a:spLocks noChangeShapeType="1"/>
              </p:cNvSpPr>
              <p:nvPr/>
            </p:nvSpPr>
            <p:spPr bwMode="auto">
              <a:xfrm flipH="1">
                <a:off x="3120" y="1308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06" name="Line 537"/>
              <p:cNvSpPr>
                <a:spLocks noChangeShapeType="1"/>
              </p:cNvSpPr>
              <p:nvPr/>
            </p:nvSpPr>
            <p:spPr bwMode="auto">
              <a:xfrm flipH="1">
                <a:off x="3216" y="1308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07" name="Line 538"/>
              <p:cNvSpPr>
                <a:spLocks noChangeShapeType="1"/>
              </p:cNvSpPr>
              <p:nvPr/>
            </p:nvSpPr>
            <p:spPr bwMode="auto">
              <a:xfrm flipH="1">
                <a:off x="3312" y="1308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08" name="Line 539"/>
              <p:cNvSpPr>
                <a:spLocks noChangeShapeType="1"/>
              </p:cNvSpPr>
              <p:nvPr/>
            </p:nvSpPr>
            <p:spPr bwMode="auto">
              <a:xfrm flipH="1">
                <a:off x="3408" y="1308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09" name="Line 540"/>
              <p:cNvSpPr>
                <a:spLocks noChangeShapeType="1"/>
              </p:cNvSpPr>
              <p:nvPr/>
            </p:nvSpPr>
            <p:spPr bwMode="auto">
              <a:xfrm flipH="1">
                <a:off x="3504" y="1308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10" name="Line 541"/>
              <p:cNvSpPr>
                <a:spLocks noChangeShapeType="1"/>
              </p:cNvSpPr>
              <p:nvPr/>
            </p:nvSpPr>
            <p:spPr bwMode="auto">
              <a:xfrm flipH="1">
                <a:off x="3600" y="1308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11" name="Line 544"/>
              <p:cNvSpPr>
                <a:spLocks noChangeShapeType="1"/>
              </p:cNvSpPr>
              <p:nvPr/>
            </p:nvSpPr>
            <p:spPr bwMode="auto">
              <a:xfrm flipH="1">
                <a:off x="3168" y="1308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12" name="Line 545"/>
              <p:cNvSpPr>
                <a:spLocks noChangeShapeType="1"/>
              </p:cNvSpPr>
              <p:nvPr/>
            </p:nvSpPr>
            <p:spPr bwMode="auto">
              <a:xfrm flipH="1">
                <a:off x="3264" y="1308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13" name="Line 546"/>
              <p:cNvSpPr>
                <a:spLocks noChangeShapeType="1"/>
              </p:cNvSpPr>
              <p:nvPr/>
            </p:nvSpPr>
            <p:spPr bwMode="auto">
              <a:xfrm flipH="1">
                <a:off x="3360" y="1308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14" name="Line 547"/>
              <p:cNvSpPr>
                <a:spLocks noChangeShapeType="1"/>
              </p:cNvSpPr>
              <p:nvPr/>
            </p:nvSpPr>
            <p:spPr bwMode="auto">
              <a:xfrm flipH="1">
                <a:off x="3456" y="1308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15" name="Line 548"/>
              <p:cNvSpPr>
                <a:spLocks noChangeShapeType="1"/>
              </p:cNvSpPr>
              <p:nvPr/>
            </p:nvSpPr>
            <p:spPr bwMode="auto">
              <a:xfrm flipH="1">
                <a:off x="3552" y="1308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16" name="Line 549"/>
              <p:cNvSpPr>
                <a:spLocks noChangeShapeType="1"/>
              </p:cNvSpPr>
              <p:nvPr/>
            </p:nvSpPr>
            <p:spPr bwMode="auto">
              <a:xfrm flipH="1">
                <a:off x="3648" y="1308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</p:grpSp>
        <p:grpSp>
          <p:nvGrpSpPr>
            <p:cNvPr id="10" name="Group 581"/>
            <p:cNvGrpSpPr>
              <a:grpSpLocks/>
            </p:cNvGrpSpPr>
            <p:nvPr/>
          </p:nvGrpSpPr>
          <p:grpSpPr bwMode="auto">
            <a:xfrm>
              <a:off x="4608" y="1121"/>
              <a:ext cx="576" cy="241"/>
              <a:chOff x="4608" y="1121"/>
              <a:chExt cx="576" cy="241"/>
            </a:xfrm>
          </p:grpSpPr>
          <p:sp>
            <p:nvSpPr>
              <p:cNvPr id="83091" name="Text Box 349"/>
              <p:cNvSpPr txBox="1">
                <a:spLocks noChangeArrowheads="1"/>
              </p:cNvSpPr>
              <p:nvPr/>
            </p:nvSpPr>
            <p:spPr bwMode="auto">
              <a:xfrm>
                <a:off x="4656" y="1121"/>
                <a:ext cx="528" cy="182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r>
                  <a:rPr lang="en-GB" altLang="en-US" sz="1400">
                    <a:solidFill>
                      <a:schemeClr val="bg2"/>
                    </a:solidFill>
                  </a:rPr>
                  <a:t>C3bBb3b</a:t>
                </a:r>
              </a:p>
            </p:txBody>
          </p:sp>
          <p:sp>
            <p:nvSpPr>
              <p:cNvPr id="83092" name="Line 554"/>
              <p:cNvSpPr>
                <a:spLocks noChangeShapeType="1"/>
              </p:cNvSpPr>
              <p:nvPr/>
            </p:nvSpPr>
            <p:spPr bwMode="auto">
              <a:xfrm flipH="1">
                <a:off x="4608" y="1314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093" name="Line 555"/>
              <p:cNvSpPr>
                <a:spLocks noChangeShapeType="1"/>
              </p:cNvSpPr>
              <p:nvPr/>
            </p:nvSpPr>
            <p:spPr bwMode="auto">
              <a:xfrm flipH="1">
                <a:off x="4704" y="1314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094" name="Line 556"/>
              <p:cNvSpPr>
                <a:spLocks noChangeShapeType="1"/>
              </p:cNvSpPr>
              <p:nvPr/>
            </p:nvSpPr>
            <p:spPr bwMode="auto">
              <a:xfrm flipH="1">
                <a:off x="4800" y="1314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095" name="Line 557"/>
              <p:cNvSpPr>
                <a:spLocks noChangeShapeType="1"/>
              </p:cNvSpPr>
              <p:nvPr/>
            </p:nvSpPr>
            <p:spPr bwMode="auto">
              <a:xfrm flipH="1">
                <a:off x="4896" y="1314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096" name="Line 558"/>
              <p:cNvSpPr>
                <a:spLocks noChangeShapeType="1"/>
              </p:cNvSpPr>
              <p:nvPr/>
            </p:nvSpPr>
            <p:spPr bwMode="auto">
              <a:xfrm flipH="1">
                <a:off x="4992" y="1314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097" name="Line 559"/>
              <p:cNvSpPr>
                <a:spLocks noChangeShapeType="1"/>
              </p:cNvSpPr>
              <p:nvPr/>
            </p:nvSpPr>
            <p:spPr bwMode="auto">
              <a:xfrm flipH="1">
                <a:off x="5088" y="1314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098" name="Line 562"/>
              <p:cNvSpPr>
                <a:spLocks noChangeShapeType="1"/>
              </p:cNvSpPr>
              <p:nvPr/>
            </p:nvSpPr>
            <p:spPr bwMode="auto">
              <a:xfrm flipH="1">
                <a:off x="4656" y="1314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099" name="Line 563"/>
              <p:cNvSpPr>
                <a:spLocks noChangeShapeType="1"/>
              </p:cNvSpPr>
              <p:nvPr/>
            </p:nvSpPr>
            <p:spPr bwMode="auto">
              <a:xfrm flipH="1">
                <a:off x="4752" y="1314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00" name="Line 564"/>
              <p:cNvSpPr>
                <a:spLocks noChangeShapeType="1"/>
              </p:cNvSpPr>
              <p:nvPr/>
            </p:nvSpPr>
            <p:spPr bwMode="auto">
              <a:xfrm flipH="1">
                <a:off x="4848" y="1314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01" name="Line 565"/>
              <p:cNvSpPr>
                <a:spLocks noChangeShapeType="1"/>
              </p:cNvSpPr>
              <p:nvPr/>
            </p:nvSpPr>
            <p:spPr bwMode="auto">
              <a:xfrm flipH="1">
                <a:off x="4944" y="1314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02" name="Line 566"/>
              <p:cNvSpPr>
                <a:spLocks noChangeShapeType="1"/>
              </p:cNvSpPr>
              <p:nvPr/>
            </p:nvSpPr>
            <p:spPr bwMode="auto">
              <a:xfrm flipH="1">
                <a:off x="5040" y="1314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103" name="Line 567"/>
              <p:cNvSpPr>
                <a:spLocks noChangeShapeType="1"/>
              </p:cNvSpPr>
              <p:nvPr/>
            </p:nvSpPr>
            <p:spPr bwMode="auto">
              <a:xfrm flipH="1">
                <a:off x="5136" y="1314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576"/>
          <p:cNvGrpSpPr>
            <a:grpSpLocks/>
          </p:cNvGrpSpPr>
          <p:nvPr/>
        </p:nvGrpSpPr>
        <p:grpSpPr bwMode="auto">
          <a:xfrm>
            <a:off x="203200" y="2133600"/>
            <a:ext cx="9347200" cy="3068638"/>
            <a:chOff x="96" y="1344"/>
            <a:chExt cx="4416" cy="1933"/>
          </a:xfrm>
        </p:grpSpPr>
        <p:sp>
          <p:nvSpPr>
            <p:cNvPr id="83046" name="Rectangle 568"/>
            <p:cNvSpPr>
              <a:spLocks noChangeArrowheads="1"/>
            </p:cNvSpPr>
            <p:nvPr/>
          </p:nvSpPr>
          <p:spPr bwMode="auto">
            <a:xfrm>
              <a:off x="96" y="1728"/>
              <a:ext cx="4416" cy="105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lIns="36000" rIns="36000" anchor="ctr"/>
            <a:lstStyle/>
            <a:p>
              <a:endParaRPr lang="en-IN" altLang="en-US">
                <a:solidFill>
                  <a:schemeClr val="bg2"/>
                </a:solidFill>
              </a:endParaRPr>
            </a:p>
          </p:txBody>
        </p:sp>
        <p:grpSp>
          <p:nvGrpSpPr>
            <p:cNvPr id="12" name="Group 364"/>
            <p:cNvGrpSpPr>
              <a:grpSpLocks/>
            </p:cNvGrpSpPr>
            <p:nvPr/>
          </p:nvGrpSpPr>
          <p:grpSpPr bwMode="auto">
            <a:xfrm flipH="1">
              <a:off x="2640" y="1968"/>
              <a:ext cx="480" cy="168"/>
              <a:chOff x="672" y="816"/>
              <a:chExt cx="480" cy="168"/>
            </a:xfrm>
          </p:grpSpPr>
          <p:sp>
            <p:nvSpPr>
              <p:cNvPr id="83065" name="Line 332"/>
              <p:cNvSpPr>
                <a:spLocks noChangeShapeType="1"/>
              </p:cNvSpPr>
              <p:nvPr/>
            </p:nvSpPr>
            <p:spPr bwMode="auto">
              <a:xfrm>
                <a:off x="672" y="960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066" name="Freeform 333"/>
              <p:cNvSpPr>
                <a:spLocks/>
              </p:cNvSpPr>
              <p:nvPr/>
            </p:nvSpPr>
            <p:spPr bwMode="auto">
              <a:xfrm>
                <a:off x="768" y="816"/>
                <a:ext cx="240" cy="168"/>
              </a:xfrm>
              <a:custGeom>
                <a:avLst/>
                <a:gdLst>
                  <a:gd name="T0" fmla="*/ 240 w 240"/>
                  <a:gd name="T1" fmla="*/ 144 h 168"/>
                  <a:gd name="T2" fmla="*/ 96 w 240"/>
                  <a:gd name="T3" fmla="*/ 144 h 168"/>
                  <a:gd name="T4" fmla="*/ 0 w 240"/>
                  <a:gd name="T5" fmla="*/ 0 h 168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168"/>
                  <a:gd name="T11" fmla="*/ 240 w 240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168">
                    <a:moveTo>
                      <a:pt x="240" y="144"/>
                    </a:moveTo>
                    <a:cubicBezTo>
                      <a:pt x="188" y="156"/>
                      <a:pt x="136" y="168"/>
                      <a:pt x="96" y="144"/>
                    </a:cubicBezTo>
                    <a:cubicBezTo>
                      <a:pt x="56" y="120"/>
                      <a:pt x="28" y="60"/>
                      <a:pt x="0" y="0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</p:grpSp>
        <p:sp>
          <p:nvSpPr>
            <p:cNvPr id="83048" name="Text Box 334"/>
            <p:cNvSpPr txBox="1">
              <a:spLocks noChangeArrowheads="1"/>
            </p:cNvSpPr>
            <p:nvPr/>
          </p:nvSpPr>
          <p:spPr bwMode="auto">
            <a:xfrm>
              <a:off x="2928" y="1776"/>
              <a:ext cx="144" cy="182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r>
                <a:rPr lang="en-GB" altLang="en-US" sz="1400">
                  <a:solidFill>
                    <a:schemeClr val="bg2"/>
                  </a:solidFill>
                </a:rPr>
                <a:t>B</a:t>
              </a:r>
            </a:p>
          </p:txBody>
        </p:sp>
        <p:sp>
          <p:nvSpPr>
            <p:cNvPr id="83049" name="Text Box 378"/>
            <p:cNvSpPr txBox="1">
              <a:spLocks noChangeArrowheads="1"/>
            </p:cNvSpPr>
            <p:nvPr/>
          </p:nvSpPr>
          <p:spPr bwMode="auto">
            <a:xfrm>
              <a:off x="3840" y="2016"/>
              <a:ext cx="432" cy="182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r>
                <a:rPr lang="en-GB" altLang="en-US" sz="1400">
                  <a:solidFill>
                    <a:schemeClr val="bg2"/>
                  </a:solidFill>
                </a:rPr>
                <a:t>C3</a:t>
              </a:r>
            </a:p>
          </p:txBody>
        </p:sp>
        <p:sp>
          <p:nvSpPr>
            <p:cNvPr id="83050" name="Line 379"/>
            <p:cNvSpPr>
              <a:spLocks noChangeShapeType="1"/>
            </p:cNvSpPr>
            <p:nvPr/>
          </p:nvSpPr>
          <p:spPr bwMode="auto">
            <a:xfrm flipH="1">
              <a:off x="3552" y="2112"/>
              <a:ext cx="28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lIns="36000" rIns="36000" anchor="ctr"/>
            <a:lstStyle/>
            <a:p>
              <a:endParaRPr lang="en-US"/>
            </a:p>
          </p:txBody>
        </p:sp>
        <p:sp>
          <p:nvSpPr>
            <p:cNvPr id="83051" name="Text Box 380"/>
            <p:cNvSpPr txBox="1">
              <a:spLocks noChangeArrowheads="1"/>
            </p:cNvSpPr>
            <p:nvPr/>
          </p:nvSpPr>
          <p:spPr bwMode="auto">
            <a:xfrm>
              <a:off x="3120" y="2016"/>
              <a:ext cx="432" cy="182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r>
                <a:rPr lang="en-GB" altLang="en-US" sz="1400">
                  <a:solidFill>
                    <a:schemeClr val="bg2"/>
                  </a:solidFill>
                </a:rPr>
                <a:t>C3i</a:t>
              </a:r>
            </a:p>
          </p:txBody>
        </p:sp>
        <p:sp>
          <p:nvSpPr>
            <p:cNvPr id="83052" name="Text Box 385"/>
            <p:cNvSpPr txBox="1">
              <a:spLocks noChangeArrowheads="1"/>
            </p:cNvSpPr>
            <p:nvPr/>
          </p:nvSpPr>
          <p:spPr bwMode="auto">
            <a:xfrm>
              <a:off x="2112" y="2016"/>
              <a:ext cx="528" cy="182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r>
                <a:rPr lang="en-GB" altLang="en-US" sz="1400">
                  <a:solidFill>
                    <a:schemeClr val="bg2"/>
                  </a:solidFill>
                </a:rPr>
                <a:t>C3iB</a:t>
              </a:r>
            </a:p>
          </p:txBody>
        </p:sp>
        <p:grpSp>
          <p:nvGrpSpPr>
            <p:cNvPr id="13" name="Group 386"/>
            <p:cNvGrpSpPr>
              <a:grpSpLocks/>
            </p:cNvGrpSpPr>
            <p:nvPr/>
          </p:nvGrpSpPr>
          <p:grpSpPr bwMode="auto">
            <a:xfrm flipH="1" flipV="1">
              <a:off x="1632" y="3109"/>
              <a:ext cx="480" cy="168"/>
              <a:chOff x="576" y="2624"/>
              <a:chExt cx="576" cy="168"/>
            </a:xfrm>
          </p:grpSpPr>
          <p:sp>
            <p:nvSpPr>
              <p:cNvPr id="83063" name="Line 387"/>
              <p:cNvSpPr>
                <a:spLocks noChangeShapeType="1"/>
              </p:cNvSpPr>
              <p:nvPr/>
            </p:nvSpPr>
            <p:spPr bwMode="auto">
              <a:xfrm>
                <a:off x="576" y="2784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064" name="Freeform 388"/>
              <p:cNvSpPr>
                <a:spLocks/>
              </p:cNvSpPr>
              <p:nvPr/>
            </p:nvSpPr>
            <p:spPr bwMode="auto">
              <a:xfrm>
                <a:off x="624" y="2624"/>
                <a:ext cx="336" cy="168"/>
              </a:xfrm>
              <a:custGeom>
                <a:avLst/>
                <a:gdLst>
                  <a:gd name="T0" fmla="*/ 0 w 336"/>
                  <a:gd name="T1" fmla="*/ 144 h 168"/>
                  <a:gd name="T2" fmla="*/ 192 w 336"/>
                  <a:gd name="T3" fmla="*/ 144 h 168"/>
                  <a:gd name="T4" fmla="*/ 336 w 336"/>
                  <a:gd name="T5" fmla="*/ 0 h 168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68"/>
                  <a:gd name="T11" fmla="*/ 336 w 336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68">
                    <a:moveTo>
                      <a:pt x="0" y="144"/>
                    </a:moveTo>
                    <a:cubicBezTo>
                      <a:pt x="68" y="156"/>
                      <a:pt x="136" y="168"/>
                      <a:pt x="192" y="144"/>
                    </a:cubicBezTo>
                    <a:cubicBezTo>
                      <a:pt x="248" y="120"/>
                      <a:pt x="292" y="60"/>
                      <a:pt x="336" y="0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</p:grpSp>
        <p:sp>
          <p:nvSpPr>
            <p:cNvPr id="83054" name="Text Box 389"/>
            <p:cNvSpPr txBox="1">
              <a:spLocks noChangeArrowheads="1"/>
            </p:cNvSpPr>
            <p:nvPr/>
          </p:nvSpPr>
          <p:spPr bwMode="auto">
            <a:xfrm flipH="1">
              <a:off x="1632" y="2321"/>
              <a:ext cx="336" cy="11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altLang="en-US" sz="1200">
                  <a:solidFill>
                    <a:schemeClr val="bg2"/>
                  </a:solidFill>
                </a:rPr>
                <a:t>Ba</a:t>
              </a:r>
            </a:p>
          </p:txBody>
        </p:sp>
        <p:sp>
          <p:nvSpPr>
            <p:cNvPr id="83055" name="Text Box 390"/>
            <p:cNvSpPr txBox="1">
              <a:spLocks noChangeArrowheads="1"/>
            </p:cNvSpPr>
            <p:nvPr/>
          </p:nvSpPr>
          <p:spPr bwMode="auto">
            <a:xfrm>
              <a:off x="1104" y="2016"/>
              <a:ext cx="528" cy="182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r>
                <a:rPr lang="en-GB" altLang="en-US" sz="1400">
                  <a:solidFill>
                    <a:schemeClr val="bg2"/>
                  </a:solidFill>
                </a:rPr>
                <a:t>C3iBb</a:t>
              </a:r>
            </a:p>
          </p:txBody>
        </p:sp>
        <p:sp>
          <p:nvSpPr>
            <p:cNvPr id="83056" name="Line 391"/>
            <p:cNvSpPr>
              <a:spLocks noChangeShapeType="1"/>
            </p:cNvSpPr>
            <p:nvPr/>
          </p:nvSpPr>
          <p:spPr bwMode="auto">
            <a:xfrm>
              <a:off x="1920" y="1680"/>
              <a:ext cx="0" cy="48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lIns="36000" rIns="36000" anchor="ctr"/>
            <a:lstStyle/>
            <a:p>
              <a:endParaRPr lang="en-US"/>
            </a:p>
          </p:txBody>
        </p:sp>
        <p:sp>
          <p:nvSpPr>
            <p:cNvPr id="83057" name="Freeform 393"/>
            <p:cNvSpPr>
              <a:spLocks/>
            </p:cNvSpPr>
            <p:nvPr/>
          </p:nvSpPr>
          <p:spPr bwMode="auto">
            <a:xfrm>
              <a:off x="416" y="1824"/>
              <a:ext cx="278" cy="630"/>
            </a:xfrm>
            <a:custGeom>
              <a:avLst/>
              <a:gdLst>
                <a:gd name="T0" fmla="*/ 19 w 278"/>
                <a:gd name="T1" fmla="*/ 16 h 948"/>
                <a:gd name="T2" fmla="*/ 43 w 278"/>
                <a:gd name="T3" fmla="*/ 7 h 948"/>
                <a:gd name="T4" fmla="*/ 278 w 278"/>
                <a:gd name="T5" fmla="*/ 0 h 948"/>
                <a:gd name="T6" fmla="*/ 0 60000 65536"/>
                <a:gd name="T7" fmla="*/ 0 60000 65536"/>
                <a:gd name="T8" fmla="*/ 0 60000 65536"/>
                <a:gd name="T9" fmla="*/ 0 w 278"/>
                <a:gd name="T10" fmla="*/ 0 h 948"/>
                <a:gd name="T11" fmla="*/ 278 w 278"/>
                <a:gd name="T12" fmla="*/ 948 h 9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8" h="948">
                  <a:moveTo>
                    <a:pt x="19" y="948"/>
                  </a:moveTo>
                  <a:cubicBezTo>
                    <a:pt x="22" y="858"/>
                    <a:pt x="0" y="565"/>
                    <a:pt x="43" y="407"/>
                  </a:cubicBezTo>
                  <a:cubicBezTo>
                    <a:pt x="86" y="249"/>
                    <a:pt x="180" y="124"/>
                    <a:pt x="278" y="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lIns="36000" rIns="36000" anchor="ctr"/>
            <a:lstStyle/>
            <a:p>
              <a:endParaRPr lang="en-US"/>
            </a:p>
          </p:txBody>
        </p:sp>
        <p:sp>
          <p:nvSpPr>
            <p:cNvPr id="83058" name="Line 394"/>
            <p:cNvSpPr>
              <a:spLocks noChangeShapeType="1"/>
            </p:cNvSpPr>
            <p:nvPr/>
          </p:nvSpPr>
          <p:spPr bwMode="auto">
            <a:xfrm rot="5400000" flipH="1" flipV="1">
              <a:off x="-168" y="1944"/>
              <a:ext cx="12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lIns="36000" rIns="36000" anchor="ctr"/>
            <a:lstStyle/>
            <a:p>
              <a:endParaRPr lang="en-US"/>
            </a:p>
          </p:txBody>
        </p:sp>
        <p:sp>
          <p:nvSpPr>
            <p:cNvPr id="83059" name="Text Box 396"/>
            <p:cNvSpPr txBox="1">
              <a:spLocks noChangeArrowheads="1"/>
            </p:cNvSpPr>
            <p:nvPr/>
          </p:nvSpPr>
          <p:spPr bwMode="auto">
            <a:xfrm>
              <a:off x="240" y="2544"/>
              <a:ext cx="432" cy="182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r>
                <a:rPr lang="en-GB" altLang="en-US" sz="1400">
                  <a:solidFill>
                    <a:schemeClr val="bg2"/>
                  </a:solidFill>
                </a:rPr>
                <a:t>C3</a:t>
              </a:r>
            </a:p>
          </p:txBody>
        </p:sp>
        <p:sp>
          <p:nvSpPr>
            <p:cNvPr id="83060" name="Text Box 397"/>
            <p:cNvSpPr txBox="1">
              <a:spLocks noChangeArrowheads="1"/>
            </p:cNvSpPr>
            <p:nvPr/>
          </p:nvSpPr>
          <p:spPr bwMode="auto">
            <a:xfrm>
              <a:off x="672" y="1793"/>
              <a:ext cx="336" cy="116"/>
            </a:xfrm>
            <a:prstGeom prst="rect">
              <a:avLst/>
            </a:prstGeom>
            <a:solidFill>
              <a:srgbClr val="FF33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altLang="en-US" sz="1200" b="1">
                  <a:solidFill>
                    <a:schemeClr val="bg2"/>
                  </a:solidFill>
                </a:rPr>
                <a:t>C3a</a:t>
              </a:r>
            </a:p>
          </p:txBody>
        </p:sp>
        <p:sp>
          <p:nvSpPr>
            <p:cNvPr id="83061" name="Line 398"/>
            <p:cNvSpPr>
              <a:spLocks noChangeShapeType="1"/>
            </p:cNvSpPr>
            <p:nvPr/>
          </p:nvSpPr>
          <p:spPr bwMode="auto">
            <a:xfrm flipH="1">
              <a:off x="480" y="2112"/>
              <a:ext cx="57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lIns="36000" rIns="36000" anchor="ctr"/>
            <a:lstStyle/>
            <a:p>
              <a:endParaRPr lang="en-US"/>
            </a:p>
          </p:txBody>
        </p:sp>
        <p:sp>
          <p:nvSpPr>
            <p:cNvPr id="83062" name="Text Box 569"/>
            <p:cNvSpPr txBox="1">
              <a:spLocks noChangeArrowheads="1"/>
            </p:cNvSpPr>
            <p:nvPr/>
          </p:nvSpPr>
          <p:spPr bwMode="auto">
            <a:xfrm>
              <a:off x="2000" y="2352"/>
              <a:ext cx="1123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36000" rIns="36000">
              <a:spAutoFit/>
            </a:bodyPr>
            <a:lstStyle/>
            <a:p>
              <a:r>
                <a:rPr lang="en-GB" altLang="en-US" b="1">
                  <a:solidFill>
                    <a:schemeClr val="bg2"/>
                  </a:solidFill>
                </a:rPr>
                <a:t>The Tick-over Activation</a:t>
              </a:r>
            </a:p>
          </p:txBody>
        </p:sp>
      </p:grpSp>
      <p:grpSp>
        <p:nvGrpSpPr>
          <p:cNvPr id="14" name="Group 593"/>
          <p:cNvGrpSpPr>
            <a:grpSpLocks/>
          </p:cNvGrpSpPr>
          <p:nvPr/>
        </p:nvGrpSpPr>
        <p:grpSpPr bwMode="auto">
          <a:xfrm>
            <a:off x="11362267" y="4419600"/>
            <a:ext cx="524933" cy="774700"/>
            <a:chOff x="5368" y="2784"/>
            <a:chExt cx="248" cy="488"/>
          </a:xfrm>
        </p:grpSpPr>
        <p:sp>
          <p:nvSpPr>
            <p:cNvPr id="83040" name="Rectangle 584"/>
            <p:cNvSpPr>
              <a:spLocks noChangeArrowheads="1"/>
            </p:cNvSpPr>
            <p:nvPr/>
          </p:nvSpPr>
          <p:spPr bwMode="auto">
            <a:xfrm>
              <a:off x="5424" y="2784"/>
              <a:ext cx="192" cy="43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36000" rIns="36000" anchor="ctr"/>
            <a:lstStyle/>
            <a:p>
              <a:r>
                <a:rPr lang="en-GB" altLang="en-US" sz="1200" b="1">
                  <a:solidFill>
                    <a:schemeClr val="bg2"/>
                  </a:solidFill>
                </a:rPr>
                <a:t>C5b</a:t>
              </a:r>
            </a:p>
          </p:txBody>
        </p:sp>
        <p:sp>
          <p:nvSpPr>
            <p:cNvPr id="83041" name="Line 585"/>
            <p:cNvSpPr>
              <a:spLocks noChangeShapeType="1"/>
            </p:cNvSpPr>
            <p:nvPr/>
          </p:nvSpPr>
          <p:spPr bwMode="auto">
            <a:xfrm flipH="1">
              <a:off x="5368" y="3224"/>
              <a:ext cx="48" cy="4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lIns="36000" rIns="36000" anchor="ctr"/>
            <a:lstStyle/>
            <a:p>
              <a:endParaRPr lang="en-US"/>
            </a:p>
          </p:txBody>
        </p:sp>
        <p:sp>
          <p:nvSpPr>
            <p:cNvPr id="83042" name="Line 586"/>
            <p:cNvSpPr>
              <a:spLocks noChangeShapeType="1"/>
            </p:cNvSpPr>
            <p:nvPr/>
          </p:nvSpPr>
          <p:spPr bwMode="auto">
            <a:xfrm flipH="1">
              <a:off x="5464" y="3224"/>
              <a:ext cx="48" cy="4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lIns="36000" rIns="36000" anchor="ctr"/>
            <a:lstStyle/>
            <a:p>
              <a:endParaRPr lang="en-US"/>
            </a:p>
          </p:txBody>
        </p:sp>
        <p:sp>
          <p:nvSpPr>
            <p:cNvPr id="83043" name="Line 587"/>
            <p:cNvSpPr>
              <a:spLocks noChangeShapeType="1"/>
            </p:cNvSpPr>
            <p:nvPr/>
          </p:nvSpPr>
          <p:spPr bwMode="auto">
            <a:xfrm flipH="1">
              <a:off x="5560" y="3224"/>
              <a:ext cx="48" cy="4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lIns="36000" rIns="36000" anchor="ctr"/>
            <a:lstStyle/>
            <a:p>
              <a:endParaRPr lang="en-US"/>
            </a:p>
          </p:txBody>
        </p:sp>
        <p:sp>
          <p:nvSpPr>
            <p:cNvPr id="83044" name="Line 589"/>
            <p:cNvSpPr>
              <a:spLocks noChangeShapeType="1"/>
            </p:cNvSpPr>
            <p:nvPr/>
          </p:nvSpPr>
          <p:spPr bwMode="auto">
            <a:xfrm flipH="1">
              <a:off x="5416" y="3224"/>
              <a:ext cx="48" cy="4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lIns="36000" rIns="36000" anchor="ctr"/>
            <a:lstStyle/>
            <a:p>
              <a:endParaRPr lang="en-US"/>
            </a:p>
          </p:txBody>
        </p:sp>
        <p:sp>
          <p:nvSpPr>
            <p:cNvPr id="83045" name="Line 590"/>
            <p:cNvSpPr>
              <a:spLocks noChangeShapeType="1"/>
            </p:cNvSpPr>
            <p:nvPr/>
          </p:nvSpPr>
          <p:spPr bwMode="auto">
            <a:xfrm flipH="1">
              <a:off x="5512" y="3224"/>
              <a:ext cx="48" cy="4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lIns="36000" rIns="36000" anchor="ctr"/>
            <a:lstStyle/>
            <a:p>
              <a:endParaRPr lang="en-US"/>
            </a:p>
          </p:txBody>
        </p:sp>
      </p:grpSp>
      <p:grpSp>
        <p:nvGrpSpPr>
          <p:cNvPr id="15" name="Group 597"/>
          <p:cNvGrpSpPr>
            <a:grpSpLocks/>
          </p:cNvGrpSpPr>
          <p:nvPr/>
        </p:nvGrpSpPr>
        <p:grpSpPr bwMode="auto">
          <a:xfrm>
            <a:off x="2032000" y="3581401"/>
            <a:ext cx="9347200" cy="4124325"/>
            <a:chOff x="960" y="2256"/>
            <a:chExt cx="4416" cy="2598"/>
          </a:xfrm>
        </p:grpSpPr>
        <p:sp>
          <p:nvSpPr>
            <p:cNvPr id="82957" name="Rectangle 401"/>
            <p:cNvSpPr>
              <a:spLocks noChangeArrowheads="1"/>
            </p:cNvSpPr>
            <p:nvPr/>
          </p:nvSpPr>
          <p:spPr bwMode="auto">
            <a:xfrm>
              <a:off x="960" y="2784"/>
              <a:ext cx="4416" cy="1536"/>
            </a:xfrm>
            <a:prstGeom prst="rect">
              <a:avLst/>
            </a:prstGeom>
            <a:solidFill>
              <a:srgbClr val="009900"/>
            </a:solidFill>
            <a:ln w="19050">
              <a:noFill/>
              <a:miter lim="800000"/>
              <a:headEnd/>
              <a:tailEnd/>
            </a:ln>
          </p:spPr>
          <p:txBody>
            <a:bodyPr wrap="none" lIns="36000" rIns="36000" anchor="ctr"/>
            <a:lstStyle/>
            <a:p>
              <a:endParaRPr lang="en-IN" altLang="en-US">
                <a:solidFill>
                  <a:schemeClr val="bg2"/>
                </a:solidFill>
              </a:endParaRPr>
            </a:p>
          </p:txBody>
        </p:sp>
        <p:sp>
          <p:nvSpPr>
            <p:cNvPr id="82958" name="Text Box 310"/>
            <p:cNvSpPr txBox="1">
              <a:spLocks noChangeArrowheads="1"/>
            </p:cNvSpPr>
            <p:nvPr/>
          </p:nvSpPr>
          <p:spPr bwMode="auto">
            <a:xfrm>
              <a:off x="1104" y="3569"/>
              <a:ext cx="528" cy="182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r>
                <a:rPr lang="en-GB" altLang="en-US" sz="1400">
                  <a:solidFill>
                    <a:schemeClr val="bg2"/>
                  </a:solidFill>
                </a:rPr>
                <a:t>C4</a:t>
              </a:r>
            </a:p>
          </p:txBody>
        </p:sp>
        <p:sp>
          <p:nvSpPr>
            <p:cNvPr id="82959" name="Text Box 314"/>
            <p:cNvSpPr txBox="1">
              <a:spLocks noChangeArrowheads="1"/>
            </p:cNvSpPr>
            <p:nvPr/>
          </p:nvSpPr>
          <p:spPr bwMode="auto">
            <a:xfrm>
              <a:off x="1920" y="3953"/>
              <a:ext cx="336" cy="116"/>
            </a:xfrm>
            <a:prstGeom prst="rect">
              <a:avLst/>
            </a:prstGeom>
            <a:solidFill>
              <a:srgbClr val="FF33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altLang="en-US" sz="1200" b="1">
                  <a:solidFill>
                    <a:schemeClr val="bg2"/>
                  </a:solidFill>
                </a:rPr>
                <a:t>C4a</a:t>
              </a:r>
            </a:p>
          </p:txBody>
        </p:sp>
        <p:sp>
          <p:nvSpPr>
            <p:cNvPr id="82960" name="Text Box 317"/>
            <p:cNvSpPr txBox="1">
              <a:spLocks noChangeArrowheads="1"/>
            </p:cNvSpPr>
            <p:nvPr/>
          </p:nvSpPr>
          <p:spPr bwMode="auto">
            <a:xfrm>
              <a:off x="2640" y="3857"/>
              <a:ext cx="384" cy="182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r>
                <a:rPr lang="en-GB" altLang="en-US" sz="1400">
                  <a:solidFill>
                    <a:schemeClr val="bg2"/>
                  </a:solidFill>
                </a:rPr>
                <a:t>C2</a:t>
              </a:r>
            </a:p>
          </p:txBody>
        </p:sp>
        <p:sp>
          <p:nvSpPr>
            <p:cNvPr id="82961" name="Text Box 323"/>
            <p:cNvSpPr txBox="1">
              <a:spLocks noChangeArrowheads="1"/>
            </p:cNvSpPr>
            <p:nvPr/>
          </p:nvSpPr>
          <p:spPr bwMode="auto">
            <a:xfrm>
              <a:off x="3216" y="3905"/>
              <a:ext cx="336" cy="11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altLang="en-US" sz="1200">
                  <a:solidFill>
                    <a:schemeClr val="bg2"/>
                  </a:solidFill>
                </a:rPr>
                <a:t>C2b</a:t>
              </a:r>
            </a:p>
          </p:txBody>
        </p:sp>
        <p:sp>
          <p:nvSpPr>
            <p:cNvPr id="82962" name="Text Box 325"/>
            <p:cNvSpPr txBox="1">
              <a:spLocks noChangeArrowheads="1"/>
            </p:cNvSpPr>
            <p:nvPr/>
          </p:nvSpPr>
          <p:spPr bwMode="auto">
            <a:xfrm>
              <a:off x="3840" y="3857"/>
              <a:ext cx="432" cy="182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r>
                <a:rPr lang="en-GB" altLang="en-US" sz="1400">
                  <a:solidFill>
                    <a:schemeClr val="bg2"/>
                  </a:solidFill>
                </a:rPr>
                <a:t>C3</a:t>
              </a:r>
            </a:p>
          </p:txBody>
        </p:sp>
        <p:sp>
          <p:nvSpPr>
            <p:cNvPr id="82963" name="Text Box 330"/>
            <p:cNvSpPr txBox="1">
              <a:spLocks noChangeArrowheads="1"/>
            </p:cNvSpPr>
            <p:nvPr/>
          </p:nvSpPr>
          <p:spPr bwMode="auto">
            <a:xfrm>
              <a:off x="4464" y="3922"/>
              <a:ext cx="336" cy="116"/>
            </a:xfrm>
            <a:prstGeom prst="rect">
              <a:avLst/>
            </a:prstGeom>
            <a:solidFill>
              <a:srgbClr val="FF33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altLang="en-US" sz="1200" b="1">
                  <a:solidFill>
                    <a:schemeClr val="bg2"/>
                  </a:solidFill>
                </a:rPr>
                <a:t>C3a</a:t>
              </a:r>
            </a:p>
          </p:txBody>
        </p:sp>
        <p:grpSp>
          <p:nvGrpSpPr>
            <p:cNvPr id="16" name="Group 361"/>
            <p:cNvGrpSpPr>
              <a:grpSpLocks/>
            </p:cNvGrpSpPr>
            <p:nvPr/>
          </p:nvGrpSpPr>
          <p:grpSpPr bwMode="auto">
            <a:xfrm flipV="1">
              <a:off x="1632" y="4686"/>
              <a:ext cx="672" cy="168"/>
              <a:chOff x="576" y="2624"/>
              <a:chExt cx="576" cy="168"/>
            </a:xfrm>
          </p:grpSpPr>
          <p:sp>
            <p:nvSpPr>
              <p:cNvPr id="83038" name="Line 362"/>
              <p:cNvSpPr>
                <a:spLocks noChangeShapeType="1"/>
              </p:cNvSpPr>
              <p:nvPr/>
            </p:nvSpPr>
            <p:spPr bwMode="auto">
              <a:xfrm>
                <a:off x="576" y="2784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039" name="Freeform 363"/>
              <p:cNvSpPr>
                <a:spLocks/>
              </p:cNvSpPr>
              <p:nvPr/>
            </p:nvSpPr>
            <p:spPr bwMode="auto">
              <a:xfrm>
                <a:off x="624" y="2624"/>
                <a:ext cx="336" cy="168"/>
              </a:xfrm>
              <a:custGeom>
                <a:avLst/>
                <a:gdLst>
                  <a:gd name="T0" fmla="*/ 0 w 336"/>
                  <a:gd name="T1" fmla="*/ 144 h 168"/>
                  <a:gd name="T2" fmla="*/ 192 w 336"/>
                  <a:gd name="T3" fmla="*/ 144 h 168"/>
                  <a:gd name="T4" fmla="*/ 336 w 336"/>
                  <a:gd name="T5" fmla="*/ 0 h 168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68"/>
                  <a:gd name="T11" fmla="*/ 336 w 336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68">
                    <a:moveTo>
                      <a:pt x="0" y="144"/>
                    </a:moveTo>
                    <a:cubicBezTo>
                      <a:pt x="68" y="156"/>
                      <a:pt x="136" y="168"/>
                      <a:pt x="192" y="144"/>
                    </a:cubicBezTo>
                    <a:cubicBezTo>
                      <a:pt x="248" y="120"/>
                      <a:pt x="292" y="60"/>
                      <a:pt x="336" y="0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</p:grpSp>
        <p:grpSp>
          <p:nvGrpSpPr>
            <p:cNvPr id="17" name="Group 368"/>
            <p:cNvGrpSpPr>
              <a:grpSpLocks/>
            </p:cNvGrpSpPr>
            <p:nvPr/>
          </p:nvGrpSpPr>
          <p:grpSpPr bwMode="auto">
            <a:xfrm flipV="1">
              <a:off x="2736" y="3665"/>
              <a:ext cx="672" cy="240"/>
              <a:chOff x="2640" y="3816"/>
              <a:chExt cx="480" cy="240"/>
            </a:xfrm>
          </p:grpSpPr>
          <p:sp>
            <p:nvSpPr>
              <p:cNvPr id="83035" name="Freeform 322"/>
              <p:cNvSpPr>
                <a:spLocks/>
              </p:cNvSpPr>
              <p:nvPr/>
            </p:nvSpPr>
            <p:spPr bwMode="auto">
              <a:xfrm>
                <a:off x="2792" y="3816"/>
                <a:ext cx="280" cy="228"/>
              </a:xfrm>
              <a:custGeom>
                <a:avLst/>
                <a:gdLst>
                  <a:gd name="T0" fmla="*/ 0 w 336"/>
                  <a:gd name="T1" fmla="*/ 3058 h 168"/>
                  <a:gd name="T2" fmla="*/ 31 w 336"/>
                  <a:gd name="T3" fmla="*/ 3058 h 168"/>
                  <a:gd name="T4" fmla="*/ 54 w 336"/>
                  <a:gd name="T5" fmla="*/ 0 h 168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68"/>
                  <a:gd name="T11" fmla="*/ 336 w 336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68">
                    <a:moveTo>
                      <a:pt x="0" y="144"/>
                    </a:moveTo>
                    <a:cubicBezTo>
                      <a:pt x="68" y="156"/>
                      <a:pt x="136" y="168"/>
                      <a:pt x="192" y="144"/>
                    </a:cubicBezTo>
                    <a:cubicBezTo>
                      <a:pt x="248" y="120"/>
                      <a:pt x="292" y="60"/>
                      <a:pt x="336" y="0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036" name="Line 366"/>
              <p:cNvSpPr>
                <a:spLocks noChangeShapeType="1"/>
              </p:cNvSpPr>
              <p:nvPr/>
            </p:nvSpPr>
            <p:spPr bwMode="auto">
              <a:xfrm>
                <a:off x="2640" y="4032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037" name="Freeform 367"/>
              <p:cNvSpPr>
                <a:spLocks/>
              </p:cNvSpPr>
              <p:nvPr/>
            </p:nvSpPr>
            <p:spPr bwMode="auto">
              <a:xfrm>
                <a:off x="2736" y="3888"/>
                <a:ext cx="240" cy="168"/>
              </a:xfrm>
              <a:custGeom>
                <a:avLst/>
                <a:gdLst>
                  <a:gd name="T0" fmla="*/ 240 w 240"/>
                  <a:gd name="T1" fmla="*/ 144 h 168"/>
                  <a:gd name="T2" fmla="*/ 96 w 240"/>
                  <a:gd name="T3" fmla="*/ 144 h 168"/>
                  <a:gd name="T4" fmla="*/ 0 w 240"/>
                  <a:gd name="T5" fmla="*/ 0 h 168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168"/>
                  <a:gd name="T11" fmla="*/ 240 w 240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168">
                    <a:moveTo>
                      <a:pt x="240" y="144"/>
                    </a:moveTo>
                    <a:cubicBezTo>
                      <a:pt x="188" y="156"/>
                      <a:pt x="136" y="168"/>
                      <a:pt x="96" y="144"/>
                    </a:cubicBezTo>
                    <a:cubicBezTo>
                      <a:pt x="56" y="120"/>
                      <a:pt x="28" y="60"/>
                      <a:pt x="0" y="0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</p:grpSp>
        <p:grpSp>
          <p:nvGrpSpPr>
            <p:cNvPr id="18" name="Group 369"/>
            <p:cNvGrpSpPr>
              <a:grpSpLocks/>
            </p:cNvGrpSpPr>
            <p:nvPr/>
          </p:nvGrpSpPr>
          <p:grpSpPr bwMode="auto">
            <a:xfrm flipV="1">
              <a:off x="3936" y="3665"/>
              <a:ext cx="768" cy="288"/>
              <a:chOff x="2640" y="3816"/>
              <a:chExt cx="480" cy="240"/>
            </a:xfrm>
          </p:grpSpPr>
          <p:sp>
            <p:nvSpPr>
              <p:cNvPr id="83032" name="Freeform 370"/>
              <p:cNvSpPr>
                <a:spLocks/>
              </p:cNvSpPr>
              <p:nvPr/>
            </p:nvSpPr>
            <p:spPr bwMode="auto">
              <a:xfrm>
                <a:off x="2792" y="3816"/>
                <a:ext cx="280" cy="228"/>
              </a:xfrm>
              <a:custGeom>
                <a:avLst/>
                <a:gdLst>
                  <a:gd name="T0" fmla="*/ 0 w 336"/>
                  <a:gd name="T1" fmla="*/ 3058 h 168"/>
                  <a:gd name="T2" fmla="*/ 31 w 336"/>
                  <a:gd name="T3" fmla="*/ 3058 h 168"/>
                  <a:gd name="T4" fmla="*/ 54 w 336"/>
                  <a:gd name="T5" fmla="*/ 0 h 168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68"/>
                  <a:gd name="T11" fmla="*/ 336 w 336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68">
                    <a:moveTo>
                      <a:pt x="0" y="144"/>
                    </a:moveTo>
                    <a:cubicBezTo>
                      <a:pt x="68" y="156"/>
                      <a:pt x="136" y="168"/>
                      <a:pt x="192" y="144"/>
                    </a:cubicBezTo>
                    <a:cubicBezTo>
                      <a:pt x="248" y="120"/>
                      <a:pt x="292" y="60"/>
                      <a:pt x="336" y="0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033" name="Line 371"/>
              <p:cNvSpPr>
                <a:spLocks noChangeShapeType="1"/>
              </p:cNvSpPr>
              <p:nvPr/>
            </p:nvSpPr>
            <p:spPr bwMode="auto">
              <a:xfrm>
                <a:off x="2640" y="4032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034" name="Freeform 372"/>
              <p:cNvSpPr>
                <a:spLocks/>
              </p:cNvSpPr>
              <p:nvPr/>
            </p:nvSpPr>
            <p:spPr bwMode="auto">
              <a:xfrm>
                <a:off x="2736" y="3888"/>
                <a:ext cx="240" cy="168"/>
              </a:xfrm>
              <a:custGeom>
                <a:avLst/>
                <a:gdLst>
                  <a:gd name="T0" fmla="*/ 240 w 240"/>
                  <a:gd name="T1" fmla="*/ 144 h 168"/>
                  <a:gd name="T2" fmla="*/ 96 w 240"/>
                  <a:gd name="T3" fmla="*/ 144 h 168"/>
                  <a:gd name="T4" fmla="*/ 0 w 240"/>
                  <a:gd name="T5" fmla="*/ 0 h 168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168"/>
                  <a:gd name="T11" fmla="*/ 240 w 240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168">
                    <a:moveTo>
                      <a:pt x="240" y="144"/>
                    </a:moveTo>
                    <a:cubicBezTo>
                      <a:pt x="188" y="156"/>
                      <a:pt x="136" y="168"/>
                      <a:pt x="96" y="144"/>
                    </a:cubicBezTo>
                    <a:cubicBezTo>
                      <a:pt x="56" y="120"/>
                      <a:pt x="28" y="60"/>
                      <a:pt x="0" y="0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</p:grpSp>
        <p:sp>
          <p:nvSpPr>
            <p:cNvPr id="82967" name="Line 377"/>
            <p:cNvSpPr>
              <a:spLocks noChangeShapeType="1"/>
            </p:cNvSpPr>
            <p:nvPr/>
          </p:nvSpPr>
          <p:spPr bwMode="auto">
            <a:xfrm>
              <a:off x="1968" y="3377"/>
              <a:ext cx="0" cy="2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lIns="36000" rIns="36000" anchor="ctr"/>
            <a:lstStyle/>
            <a:p>
              <a:endParaRPr lang="en-US"/>
            </a:p>
          </p:txBody>
        </p:sp>
        <p:sp>
          <p:nvSpPr>
            <p:cNvPr id="82968" name="Line 399"/>
            <p:cNvSpPr>
              <a:spLocks noChangeShapeType="1"/>
            </p:cNvSpPr>
            <p:nvPr/>
          </p:nvSpPr>
          <p:spPr bwMode="auto">
            <a:xfrm flipV="1">
              <a:off x="5088" y="2256"/>
              <a:ext cx="0" cy="129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lIns="36000" rIns="36000" anchor="ctr"/>
            <a:lstStyle/>
            <a:p>
              <a:endParaRPr lang="en-US"/>
            </a:p>
          </p:txBody>
        </p:sp>
        <p:sp>
          <p:nvSpPr>
            <p:cNvPr id="82969" name="Text Box 406"/>
            <p:cNvSpPr txBox="1">
              <a:spLocks noChangeArrowheads="1"/>
            </p:cNvSpPr>
            <p:nvPr/>
          </p:nvSpPr>
          <p:spPr bwMode="auto">
            <a:xfrm>
              <a:off x="2400" y="2784"/>
              <a:ext cx="1014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36000" rIns="36000">
              <a:spAutoFit/>
            </a:bodyPr>
            <a:lstStyle/>
            <a:p>
              <a:r>
                <a:rPr lang="en-GB" altLang="en-US" b="1">
                  <a:solidFill>
                    <a:schemeClr val="bg2"/>
                  </a:solidFill>
                </a:rPr>
                <a:t>The Classical Pathway</a:t>
              </a:r>
            </a:p>
          </p:txBody>
        </p:sp>
        <p:grpSp>
          <p:nvGrpSpPr>
            <p:cNvPr id="19" name="Group 574"/>
            <p:cNvGrpSpPr>
              <a:grpSpLocks/>
            </p:cNvGrpSpPr>
            <p:nvPr/>
          </p:nvGrpSpPr>
          <p:grpSpPr bwMode="auto">
            <a:xfrm>
              <a:off x="1008" y="2898"/>
              <a:ext cx="1296" cy="623"/>
              <a:chOff x="1008" y="2898"/>
              <a:chExt cx="1296" cy="623"/>
            </a:xfrm>
          </p:grpSpPr>
          <p:graphicFrame>
            <p:nvGraphicFramePr>
              <p:cNvPr id="83014" name="Object 2"/>
              <p:cNvGraphicFramePr>
                <a:graphicFrameLocks noChangeAspect="1"/>
              </p:cNvGraphicFramePr>
              <p:nvPr/>
            </p:nvGraphicFramePr>
            <p:xfrm>
              <a:off x="1008" y="2898"/>
              <a:ext cx="912" cy="623"/>
            </p:xfrm>
            <a:graphic>
              <a:graphicData uri="http://schemas.openxmlformats.org/presentationml/2006/ole">
                <p:oleObj spid="_x0000_s4098" name="Photo Editor Photo" r:id="rId3" imgW="2104762" imgH="1438095" progId="">
                  <p:embed/>
                </p:oleObj>
              </a:graphicData>
            </a:graphic>
          </p:graphicFrame>
          <p:grpSp>
            <p:nvGrpSpPr>
              <p:cNvPr id="20" name="Group 573"/>
              <p:cNvGrpSpPr>
                <a:grpSpLocks/>
              </p:cNvGrpSpPr>
              <p:nvPr/>
            </p:nvGrpSpPr>
            <p:grpSpPr bwMode="auto">
              <a:xfrm>
                <a:off x="1584" y="3051"/>
                <a:ext cx="720" cy="389"/>
                <a:chOff x="1584" y="3051"/>
                <a:chExt cx="720" cy="389"/>
              </a:xfrm>
            </p:grpSpPr>
            <p:sp>
              <p:nvSpPr>
                <p:cNvPr id="83016" name="Text Box 376"/>
                <p:cNvSpPr txBox="1">
                  <a:spLocks noChangeArrowheads="1"/>
                </p:cNvSpPr>
                <p:nvPr/>
              </p:nvSpPr>
              <p:spPr bwMode="auto">
                <a:xfrm>
                  <a:off x="1632" y="3051"/>
                  <a:ext cx="672" cy="326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36000" tIns="36000" rIns="36000" bIns="36000">
                  <a:spAutoFit/>
                </a:bodyPr>
                <a:lstStyle/>
                <a:p>
                  <a:r>
                    <a:rPr lang="en-GB" altLang="en-US" sz="1400">
                      <a:solidFill>
                        <a:schemeClr val="bg2"/>
                      </a:solidFill>
                    </a:rPr>
                    <a:t>Antibody + </a:t>
                  </a:r>
                  <a:br>
                    <a:rPr lang="en-GB" altLang="en-US" sz="1400">
                      <a:solidFill>
                        <a:schemeClr val="bg2"/>
                      </a:solidFill>
                    </a:rPr>
                  </a:br>
                  <a:r>
                    <a:rPr lang="en-GB" altLang="en-US" sz="1400">
                      <a:solidFill>
                        <a:schemeClr val="bg2"/>
                      </a:solidFill>
                    </a:rPr>
                    <a:t>C1qrs</a:t>
                  </a:r>
                </a:p>
              </p:txBody>
            </p:sp>
            <p:sp>
              <p:nvSpPr>
                <p:cNvPr id="83017" name="Line 424"/>
                <p:cNvSpPr>
                  <a:spLocks noChangeShapeType="1"/>
                </p:cNvSpPr>
                <p:nvPr/>
              </p:nvSpPr>
              <p:spPr bwMode="auto">
                <a:xfrm flipH="1">
                  <a:off x="1584" y="3392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36000" rIns="36000" anchor="ctr"/>
                <a:lstStyle/>
                <a:p>
                  <a:endParaRPr lang="en-US"/>
                </a:p>
              </p:txBody>
            </p:sp>
            <p:sp>
              <p:nvSpPr>
                <p:cNvPr id="83018" name="Line 425"/>
                <p:cNvSpPr>
                  <a:spLocks noChangeShapeType="1"/>
                </p:cNvSpPr>
                <p:nvPr/>
              </p:nvSpPr>
              <p:spPr bwMode="auto">
                <a:xfrm flipH="1">
                  <a:off x="1680" y="3392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36000" rIns="36000" anchor="ctr"/>
                <a:lstStyle/>
                <a:p>
                  <a:endParaRPr lang="en-US"/>
                </a:p>
              </p:txBody>
            </p:sp>
            <p:sp>
              <p:nvSpPr>
                <p:cNvPr id="83019" name="Line 426"/>
                <p:cNvSpPr>
                  <a:spLocks noChangeShapeType="1"/>
                </p:cNvSpPr>
                <p:nvPr/>
              </p:nvSpPr>
              <p:spPr bwMode="auto">
                <a:xfrm flipH="1">
                  <a:off x="1776" y="3392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36000" rIns="36000" anchor="ctr"/>
                <a:lstStyle/>
                <a:p>
                  <a:endParaRPr lang="en-US"/>
                </a:p>
              </p:txBody>
            </p:sp>
            <p:sp>
              <p:nvSpPr>
                <p:cNvPr id="83020" name="Line 427"/>
                <p:cNvSpPr>
                  <a:spLocks noChangeShapeType="1"/>
                </p:cNvSpPr>
                <p:nvPr/>
              </p:nvSpPr>
              <p:spPr bwMode="auto">
                <a:xfrm flipH="1">
                  <a:off x="1872" y="3392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36000" rIns="36000" anchor="ctr"/>
                <a:lstStyle/>
                <a:p>
                  <a:endParaRPr lang="en-US"/>
                </a:p>
              </p:txBody>
            </p:sp>
            <p:sp>
              <p:nvSpPr>
                <p:cNvPr id="83021" name="Line 428"/>
                <p:cNvSpPr>
                  <a:spLocks noChangeShapeType="1"/>
                </p:cNvSpPr>
                <p:nvPr/>
              </p:nvSpPr>
              <p:spPr bwMode="auto">
                <a:xfrm flipH="1">
                  <a:off x="1968" y="3392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36000" rIns="36000" anchor="ctr"/>
                <a:lstStyle/>
                <a:p>
                  <a:endParaRPr lang="en-US"/>
                </a:p>
              </p:txBody>
            </p:sp>
            <p:sp>
              <p:nvSpPr>
                <p:cNvPr id="83022" name="Line 429"/>
                <p:cNvSpPr>
                  <a:spLocks noChangeShapeType="1"/>
                </p:cNvSpPr>
                <p:nvPr/>
              </p:nvSpPr>
              <p:spPr bwMode="auto">
                <a:xfrm flipH="1">
                  <a:off x="2064" y="3392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36000" rIns="36000" anchor="ctr"/>
                <a:lstStyle/>
                <a:p>
                  <a:endParaRPr lang="en-US"/>
                </a:p>
              </p:txBody>
            </p:sp>
            <p:sp>
              <p:nvSpPr>
                <p:cNvPr id="83023" name="Line 430"/>
                <p:cNvSpPr>
                  <a:spLocks noChangeShapeType="1"/>
                </p:cNvSpPr>
                <p:nvPr/>
              </p:nvSpPr>
              <p:spPr bwMode="auto">
                <a:xfrm flipH="1">
                  <a:off x="2160" y="3392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36000" rIns="36000" anchor="ctr"/>
                <a:lstStyle/>
                <a:p>
                  <a:endParaRPr lang="en-US"/>
                </a:p>
              </p:txBody>
            </p:sp>
            <p:sp>
              <p:nvSpPr>
                <p:cNvPr id="83024" name="Line 431"/>
                <p:cNvSpPr>
                  <a:spLocks noChangeShapeType="1"/>
                </p:cNvSpPr>
                <p:nvPr/>
              </p:nvSpPr>
              <p:spPr bwMode="auto">
                <a:xfrm flipH="1">
                  <a:off x="2256" y="3392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36000" rIns="36000" anchor="ctr"/>
                <a:lstStyle/>
                <a:p>
                  <a:endParaRPr lang="en-US"/>
                </a:p>
              </p:txBody>
            </p:sp>
            <p:sp>
              <p:nvSpPr>
                <p:cNvPr id="83025" name="Line 432"/>
                <p:cNvSpPr>
                  <a:spLocks noChangeShapeType="1"/>
                </p:cNvSpPr>
                <p:nvPr/>
              </p:nvSpPr>
              <p:spPr bwMode="auto">
                <a:xfrm flipH="1">
                  <a:off x="1632" y="3392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36000" rIns="36000" anchor="ctr"/>
                <a:lstStyle/>
                <a:p>
                  <a:endParaRPr lang="en-US"/>
                </a:p>
              </p:txBody>
            </p:sp>
            <p:sp>
              <p:nvSpPr>
                <p:cNvPr id="83026" name="Line 433"/>
                <p:cNvSpPr>
                  <a:spLocks noChangeShapeType="1"/>
                </p:cNvSpPr>
                <p:nvPr/>
              </p:nvSpPr>
              <p:spPr bwMode="auto">
                <a:xfrm flipH="1">
                  <a:off x="1728" y="3392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36000" rIns="36000" anchor="ctr"/>
                <a:lstStyle/>
                <a:p>
                  <a:endParaRPr lang="en-US"/>
                </a:p>
              </p:txBody>
            </p:sp>
            <p:sp>
              <p:nvSpPr>
                <p:cNvPr id="83027" name="Line 434"/>
                <p:cNvSpPr>
                  <a:spLocks noChangeShapeType="1"/>
                </p:cNvSpPr>
                <p:nvPr/>
              </p:nvSpPr>
              <p:spPr bwMode="auto">
                <a:xfrm flipH="1">
                  <a:off x="1824" y="3392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36000" rIns="36000" anchor="ctr"/>
                <a:lstStyle/>
                <a:p>
                  <a:endParaRPr lang="en-US"/>
                </a:p>
              </p:txBody>
            </p:sp>
            <p:sp>
              <p:nvSpPr>
                <p:cNvPr id="83028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1920" y="3392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36000" rIns="36000" anchor="ctr"/>
                <a:lstStyle/>
                <a:p>
                  <a:endParaRPr lang="en-US"/>
                </a:p>
              </p:txBody>
            </p:sp>
            <p:sp>
              <p:nvSpPr>
                <p:cNvPr id="83029" name="Line 436"/>
                <p:cNvSpPr>
                  <a:spLocks noChangeShapeType="1"/>
                </p:cNvSpPr>
                <p:nvPr/>
              </p:nvSpPr>
              <p:spPr bwMode="auto">
                <a:xfrm flipH="1">
                  <a:off x="2016" y="3392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36000" rIns="36000" anchor="ctr"/>
                <a:lstStyle/>
                <a:p>
                  <a:endParaRPr lang="en-US"/>
                </a:p>
              </p:txBody>
            </p:sp>
            <p:sp>
              <p:nvSpPr>
                <p:cNvPr id="83030" name="Line 437"/>
                <p:cNvSpPr>
                  <a:spLocks noChangeShapeType="1"/>
                </p:cNvSpPr>
                <p:nvPr/>
              </p:nvSpPr>
              <p:spPr bwMode="auto">
                <a:xfrm flipH="1">
                  <a:off x="2112" y="3392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36000" rIns="36000" anchor="ctr"/>
                <a:lstStyle/>
                <a:p>
                  <a:endParaRPr lang="en-US"/>
                </a:p>
              </p:txBody>
            </p:sp>
            <p:sp>
              <p:nvSpPr>
                <p:cNvPr id="83031" name="Line 438"/>
                <p:cNvSpPr>
                  <a:spLocks noChangeShapeType="1"/>
                </p:cNvSpPr>
                <p:nvPr/>
              </p:nvSpPr>
              <p:spPr bwMode="auto">
                <a:xfrm flipH="1">
                  <a:off x="2208" y="3392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36000" rIns="3600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" name="Group 572"/>
            <p:cNvGrpSpPr>
              <a:grpSpLocks/>
            </p:cNvGrpSpPr>
            <p:nvPr/>
          </p:nvGrpSpPr>
          <p:grpSpPr bwMode="auto">
            <a:xfrm>
              <a:off x="2268" y="3569"/>
              <a:ext cx="480" cy="229"/>
              <a:chOff x="2268" y="3569"/>
              <a:chExt cx="480" cy="229"/>
            </a:xfrm>
          </p:grpSpPr>
          <p:sp>
            <p:nvSpPr>
              <p:cNvPr id="83003" name="Text Box 312"/>
              <p:cNvSpPr txBox="1">
                <a:spLocks noChangeArrowheads="1"/>
              </p:cNvSpPr>
              <p:nvPr/>
            </p:nvSpPr>
            <p:spPr bwMode="auto">
              <a:xfrm>
                <a:off x="2304" y="3569"/>
                <a:ext cx="432" cy="182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r>
                  <a:rPr lang="en-GB" altLang="en-US" sz="1400">
                    <a:solidFill>
                      <a:schemeClr val="bg2"/>
                    </a:solidFill>
                  </a:rPr>
                  <a:t>C4b</a:t>
                </a:r>
              </a:p>
            </p:txBody>
          </p:sp>
          <p:sp>
            <p:nvSpPr>
              <p:cNvPr id="83004" name="Line 441"/>
              <p:cNvSpPr>
                <a:spLocks noChangeShapeType="1"/>
              </p:cNvSpPr>
              <p:nvPr/>
            </p:nvSpPr>
            <p:spPr bwMode="auto">
              <a:xfrm flipH="1">
                <a:off x="2316" y="3750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005" name="Line 442"/>
              <p:cNvSpPr>
                <a:spLocks noChangeShapeType="1"/>
              </p:cNvSpPr>
              <p:nvPr/>
            </p:nvSpPr>
            <p:spPr bwMode="auto">
              <a:xfrm flipH="1">
                <a:off x="2412" y="3750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006" name="Line 443"/>
              <p:cNvSpPr>
                <a:spLocks noChangeShapeType="1"/>
              </p:cNvSpPr>
              <p:nvPr/>
            </p:nvSpPr>
            <p:spPr bwMode="auto">
              <a:xfrm flipH="1">
                <a:off x="2508" y="3750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007" name="Line 444"/>
              <p:cNvSpPr>
                <a:spLocks noChangeShapeType="1"/>
              </p:cNvSpPr>
              <p:nvPr/>
            </p:nvSpPr>
            <p:spPr bwMode="auto">
              <a:xfrm flipH="1">
                <a:off x="2604" y="3750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008" name="Line 445"/>
              <p:cNvSpPr>
                <a:spLocks noChangeShapeType="1"/>
              </p:cNvSpPr>
              <p:nvPr/>
            </p:nvSpPr>
            <p:spPr bwMode="auto">
              <a:xfrm flipH="1">
                <a:off x="2700" y="3750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009" name="Line 448"/>
              <p:cNvSpPr>
                <a:spLocks noChangeShapeType="1"/>
              </p:cNvSpPr>
              <p:nvPr/>
            </p:nvSpPr>
            <p:spPr bwMode="auto">
              <a:xfrm flipH="1">
                <a:off x="2268" y="3750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010" name="Line 449"/>
              <p:cNvSpPr>
                <a:spLocks noChangeShapeType="1"/>
              </p:cNvSpPr>
              <p:nvPr/>
            </p:nvSpPr>
            <p:spPr bwMode="auto">
              <a:xfrm flipH="1">
                <a:off x="2364" y="3750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011" name="Line 450"/>
              <p:cNvSpPr>
                <a:spLocks noChangeShapeType="1"/>
              </p:cNvSpPr>
              <p:nvPr/>
            </p:nvSpPr>
            <p:spPr bwMode="auto">
              <a:xfrm flipH="1">
                <a:off x="2460" y="3750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012" name="Line 451"/>
              <p:cNvSpPr>
                <a:spLocks noChangeShapeType="1"/>
              </p:cNvSpPr>
              <p:nvPr/>
            </p:nvSpPr>
            <p:spPr bwMode="auto">
              <a:xfrm flipH="1">
                <a:off x="2556" y="3750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013" name="Line 452"/>
              <p:cNvSpPr>
                <a:spLocks noChangeShapeType="1"/>
              </p:cNvSpPr>
              <p:nvPr/>
            </p:nvSpPr>
            <p:spPr bwMode="auto">
              <a:xfrm flipH="1">
                <a:off x="2652" y="3750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</p:grpSp>
        <p:grpSp>
          <p:nvGrpSpPr>
            <p:cNvPr id="22" name="Group 571"/>
            <p:cNvGrpSpPr>
              <a:grpSpLocks/>
            </p:cNvGrpSpPr>
            <p:nvPr/>
          </p:nvGrpSpPr>
          <p:grpSpPr bwMode="auto">
            <a:xfrm>
              <a:off x="3360" y="3569"/>
              <a:ext cx="576" cy="235"/>
              <a:chOff x="3360" y="3569"/>
              <a:chExt cx="576" cy="235"/>
            </a:xfrm>
          </p:grpSpPr>
          <p:sp>
            <p:nvSpPr>
              <p:cNvPr id="82990" name="Text Box 318"/>
              <p:cNvSpPr txBox="1">
                <a:spLocks noChangeArrowheads="1"/>
              </p:cNvSpPr>
              <p:nvPr/>
            </p:nvSpPr>
            <p:spPr bwMode="auto">
              <a:xfrm>
                <a:off x="3408" y="3569"/>
                <a:ext cx="528" cy="182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r>
                  <a:rPr lang="en-GB" altLang="en-US" sz="1400">
                    <a:solidFill>
                      <a:schemeClr val="bg2"/>
                    </a:solidFill>
                  </a:rPr>
                  <a:t>C4b2a</a:t>
                </a:r>
              </a:p>
            </p:txBody>
          </p:sp>
          <p:sp>
            <p:nvSpPr>
              <p:cNvPr id="82991" name="Line 456"/>
              <p:cNvSpPr>
                <a:spLocks noChangeShapeType="1"/>
              </p:cNvSpPr>
              <p:nvPr/>
            </p:nvSpPr>
            <p:spPr bwMode="auto">
              <a:xfrm flipH="1">
                <a:off x="3360" y="3756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2992" name="Line 457"/>
              <p:cNvSpPr>
                <a:spLocks noChangeShapeType="1"/>
              </p:cNvSpPr>
              <p:nvPr/>
            </p:nvSpPr>
            <p:spPr bwMode="auto">
              <a:xfrm flipH="1">
                <a:off x="3456" y="3756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2993" name="Line 458"/>
              <p:cNvSpPr>
                <a:spLocks noChangeShapeType="1"/>
              </p:cNvSpPr>
              <p:nvPr/>
            </p:nvSpPr>
            <p:spPr bwMode="auto">
              <a:xfrm flipH="1">
                <a:off x="3552" y="3756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2994" name="Line 459"/>
              <p:cNvSpPr>
                <a:spLocks noChangeShapeType="1"/>
              </p:cNvSpPr>
              <p:nvPr/>
            </p:nvSpPr>
            <p:spPr bwMode="auto">
              <a:xfrm flipH="1">
                <a:off x="3648" y="3756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2995" name="Line 460"/>
              <p:cNvSpPr>
                <a:spLocks noChangeShapeType="1"/>
              </p:cNvSpPr>
              <p:nvPr/>
            </p:nvSpPr>
            <p:spPr bwMode="auto">
              <a:xfrm flipH="1">
                <a:off x="3744" y="3756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2996" name="Line 461"/>
              <p:cNvSpPr>
                <a:spLocks noChangeShapeType="1"/>
              </p:cNvSpPr>
              <p:nvPr/>
            </p:nvSpPr>
            <p:spPr bwMode="auto">
              <a:xfrm flipH="1">
                <a:off x="3840" y="3756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2997" name="Line 464"/>
              <p:cNvSpPr>
                <a:spLocks noChangeShapeType="1"/>
              </p:cNvSpPr>
              <p:nvPr/>
            </p:nvSpPr>
            <p:spPr bwMode="auto">
              <a:xfrm flipH="1">
                <a:off x="3408" y="3756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2998" name="Line 465"/>
              <p:cNvSpPr>
                <a:spLocks noChangeShapeType="1"/>
              </p:cNvSpPr>
              <p:nvPr/>
            </p:nvSpPr>
            <p:spPr bwMode="auto">
              <a:xfrm flipH="1">
                <a:off x="3504" y="3756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2999" name="Line 466"/>
              <p:cNvSpPr>
                <a:spLocks noChangeShapeType="1"/>
              </p:cNvSpPr>
              <p:nvPr/>
            </p:nvSpPr>
            <p:spPr bwMode="auto">
              <a:xfrm flipH="1">
                <a:off x="3600" y="3756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000" name="Line 467"/>
              <p:cNvSpPr>
                <a:spLocks noChangeShapeType="1"/>
              </p:cNvSpPr>
              <p:nvPr/>
            </p:nvSpPr>
            <p:spPr bwMode="auto">
              <a:xfrm flipH="1">
                <a:off x="3696" y="3756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001" name="Line 468"/>
              <p:cNvSpPr>
                <a:spLocks noChangeShapeType="1"/>
              </p:cNvSpPr>
              <p:nvPr/>
            </p:nvSpPr>
            <p:spPr bwMode="auto">
              <a:xfrm flipH="1">
                <a:off x="3792" y="3756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3002" name="Line 469"/>
              <p:cNvSpPr>
                <a:spLocks noChangeShapeType="1"/>
              </p:cNvSpPr>
              <p:nvPr/>
            </p:nvSpPr>
            <p:spPr bwMode="auto">
              <a:xfrm flipH="1">
                <a:off x="3888" y="3756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</p:grpSp>
        <p:grpSp>
          <p:nvGrpSpPr>
            <p:cNvPr id="23" name="Group 570"/>
            <p:cNvGrpSpPr>
              <a:grpSpLocks/>
            </p:cNvGrpSpPr>
            <p:nvPr/>
          </p:nvGrpSpPr>
          <p:grpSpPr bwMode="auto">
            <a:xfrm>
              <a:off x="4656" y="3569"/>
              <a:ext cx="576" cy="241"/>
              <a:chOff x="4656" y="3569"/>
              <a:chExt cx="576" cy="241"/>
            </a:xfrm>
          </p:grpSpPr>
          <p:sp>
            <p:nvSpPr>
              <p:cNvPr id="82977" name="Text Box 326"/>
              <p:cNvSpPr txBox="1">
                <a:spLocks noChangeArrowheads="1"/>
              </p:cNvSpPr>
              <p:nvPr/>
            </p:nvSpPr>
            <p:spPr bwMode="auto">
              <a:xfrm>
                <a:off x="4704" y="3569"/>
                <a:ext cx="528" cy="182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r>
                  <a:rPr lang="en-GB" altLang="en-US" sz="1400">
                    <a:solidFill>
                      <a:schemeClr val="bg2"/>
                    </a:solidFill>
                  </a:rPr>
                  <a:t>C4b2a3b</a:t>
                </a:r>
              </a:p>
            </p:txBody>
          </p:sp>
          <p:sp>
            <p:nvSpPr>
              <p:cNvPr id="82978" name="Line 472"/>
              <p:cNvSpPr>
                <a:spLocks noChangeShapeType="1"/>
              </p:cNvSpPr>
              <p:nvPr/>
            </p:nvSpPr>
            <p:spPr bwMode="auto">
              <a:xfrm flipH="1">
                <a:off x="4656" y="376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2979" name="Line 473"/>
              <p:cNvSpPr>
                <a:spLocks noChangeShapeType="1"/>
              </p:cNvSpPr>
              <p:nvPr/>
            </p:nvSpPr>
            <p:spPr bwMode="auto">
              <a:xfrm flipH="1">
                <a:off x="4752" y="376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2980" name="Line 474"/>
              <p:cNvSpPr>
                <a:spLocks noChangeShapeType="1"/>
              </p:cNvSpPr>
              <p:nvPr/>
            </p:nvSpPr>
            <p:spPr bwMode="auto">
              <a:xfrm flipH="1">
                <a:off x="4848" y="376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2981" name="Line 475"/>
              <p:cNvSpPr>
                <a:spLocks noChangeShapeType="1"/>
              </p:cNvSpPr>
              <p:nvPr/>
            </p:nvSpPr>
            <p:spPr bwMode="auto">
              <a:xfrm flipH="1">
                <a:off x="4944" y="376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2982" name="Line 476"/>
              <p:cNvSpPr>
                <a:spLocks noChangeShapeType="1"/>
              </p:cNvSpPr>
              <p:nvPr/>
            </p:nvSpPr>
            <p:spPr bwMode="auto">
              <a:xfrm flipH="1">
                <a:off x="5040" y="376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2983" name="Line 477"/>
              <p:cNvSpPr>
                <a:spLocks noChangeShapeType="1"/>
              </p:cNvSpPr>
              <p:nvPr/>
            </p:nvSpPr>
            <p:spPr bwMode="auto">
              <a:xfrm flipH="1">
                <a:off x="5136" y="376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2984" name="Line 480"/>
              <p:cNvSpPr>
                <a:spLocks noChangeShapeType="1"/>
              </p:cNvSpPr>
              <p:nvPr/>
            </p:nvSpPr>
            <p:spPr bwMode="auto">
              <a:xfrm flipH="1">
                <a:off x="4704" y="376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2985" name="Line 481"/>
              <p:cNvSpPr>
                <a:spLocks noChangeShapeType="1"/>
              </p:cNvSpPr>
              <p:nvPr/>
            </p:nvSpPr>
            <p:spPr bwMode="auto">
              <a:xfrm flipH="1">
                <a:off x="4800" y="376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2986" name="Line 482"/>
              <p:cNvSpPr>
                <a:spLocks noChangeShapeType="1"/>
              </p:cNvSpPr>
              <p:nvPr/>
            </p:nvSpPr>
            <p:spPr bwMode="auto">
              <a:xfrm flipH="1">
                <a:off x="4896" y="376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2987" name="Line 483"/>
              <p:cNvSpPr>
                <a:spLocks noChangeShapeType="1"/>
              </p:cNvSpPr>
              <p:nvPr/>
            </p:nvSpPr>
            <p:spPr bwMode="auto">
              <a:xfrm flipH="1">
                <a:off x="4992" y="376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2988" name="Line 484"/>
              <p:cNvSpPr>
                <a:spLocks noChangeShapeType="1"/>
              </p:cNvSpPr>
              <p:nvPr/>
            </p:nvSpPr>
            <p:spPr bwMode="auto">
              <a:xfrm flipH="1">
                <a:off x="5088" y="376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  <p:sp>
            <p:nvSpPr>
              <p:cNvPr id="82989" name="Line 485"/>
              <p:cNvSpPr>
                <a:spLocks noChangeShapeType="1"/>
              </p:cNvSpPr>
              <p:nvPr/>
            </p:nvSpPr>
            <p:spPr bwMode="auto">
              <a:xfrm flipH="1">
                <a:off x="5184" y="3762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36000" anchor="ctr"/>
              <a:lstStyle/>
              <a:p>
                <a:endParaRPr lang="en-US"/>
              </a:p>
            </p:txBody>
          </p:sp>
        </p:grpSp>
        <p:grpSp>
          <p:nvGrpSpPr>
            <p:cNvPr id="24" name="Group 596"/>
            <p:cNvGrpSpPr>
              <a:grpSpLocks/>
            </p:cNvGrpSpPr>
            <p:nvPr/>
          </p:nvGrpSpPr>
          <p:grpSpPr bwMode="auto">
            <a:xfrm>
              <a:off x="2304" y="3216"/>
              <a:ext cx="768" cy="480"/>
              <a:chOff x="2304" y="3216"/>
              <a:chExt cx="768" cy="480"/>
            </a:xfrm>
          </p:grpSpPr>
          <p:sp>
            <p:nvSpPr>
              <p:cNvPr id="82975" name="Line 594"/>
              <p:cNvSpPr>
                <a:spLocks noChangeShapeType="1"/>
              </p:cNvSpPr>
              <p:nvPr/>
            </p:nvSpPr>
            <p:spPr bwMode="auto">
              <a:xfrm>
                <a:off x="2304" y="3216"/>
                <a:ext cx="768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eaVert" wrap="none" lIns="36000" rIns="36000" anchor="ctr"/>
              <a:lstStyle/>
              <a:p>
                <a:endParaRPr lang="en-US"/>
              </a:p>
            </p:txBody>
          </p:sp>
          <p:sp>
            <p:nvSpPr>
              <p:cNvPr id="82976" name="Line 595"/>
              <p:cNvSpPr>
                <a:spLocks noChangeShapeType="1"/>
              </p:cNvSpPr>
              <p:nvPr/>
            </p:nvSpPr>
            <p:spPr bwMode="auto">
              <a:xfrm>
                <a:off x="3072" y="3216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vert="eaVert" wrap="none" lIns="36000" rIns="36000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588434" y="442914"/>
            <a:ext cx="1160356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u="sng"/>
              <a:t>Regulation of complement system</a:t>
            </a:r>
          </a:p>
          <a:p>
            <a:pPr eaLnBrk="1" hangingPunct="1"/>
            <a:endParaRPr lang="en-US" altLang="en-US" sz="3200"/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 Because it is nonspecific, several regulatory mechanisms are involved (otherwise there would be a lot of “collateral damage”)</a:t>
            </a:r>
          </a:p>
          <a:p>
            <a:pPr eaLnBrk="1" hangingPunct="1"/>
            <a:endParaRPr lang="en-US" altLang="en-US" sz="3200"/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 Many components are very labile</a:t>
            </a:r>
          </a:p>
          <a:p>
            <a:pPr eaLnBrk="1" hangingPunct="1"/>
            <a:endParaRPr lang="en-US" altLang="en-US" sz="3200"/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 Many regulatory proteins block activity through binding to target </a:t>
            </a:r>
          </a:p>
        </p:txBody>
      </p:sp>
      <p:sp>
        <p:nvSpPr>
          <p:cNvPr id="83971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1"/>
            <a:ext cx="10972800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800" dirty="0">
                <a:solidFill>
                  <a:schemeClr val="tx1"/>
                </a:solidFill>
                <a:latin typeface="Comic Sans MS" pitchFamily="66" charset="0"/>
              </a:rPr>
              <a:t>REGULATON OF COMPLEMENT ACTIVATOR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1" y="1752600"/>
            <a:ext cx="11436349" cy="4267200"/>
          </a:xfrm>
        </p:spPr>
        <p:txBody>
          <a:bodyPr/>
          <a:lstStyle/>
          <a:p>
            <a:pPr eaLnBrk="1" hangingPunct="1"/>
            <a:r>
              <a:rPr lang="en-US" altLang="en-US" sz="2200" smtClean="0"/>
              <a:t>[A] INHIBITOR</a:t>
            </a:r>
          </a:p>
          <a:p>
            <a:pPr eaLnBrk="1" hangingPunct="1"/>
            <a:endParaRPr lang="en-US" altLang="en-US" sz="22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200" smtClean="0"/>
              <a:t>    (1). C1 ESTERASE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2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200" smtClean="0"/>
              <a:t>    * INHIBIT CLR,CLS BY BINDING TO ACTIVE SITE.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200" smtClean="0"/>
              <a:t>    *MURAMINOGLYCOPROTEIN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200" smtClean="0"/>
              <a:t>    *HEAT LABILE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200" smtClean="0"/>
              <a:t>    *PREVENTS NORMAL CASCADE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200" smtClean="0"/>
              <a:t>    *CHECKS AUTOCATALYTIC PROLONGATION</a:t>
            </a:r>
          </a:p>
          <a:p>
            <a:pPr eaLnBrk="1" hangingPunct="1"/>
            <a:endParaRPr lang="en-US" altLang="en-US" sz="2200" smtClean="0"/>
          </a:p>
        </p:txBody>
      </p:sp>
      <p:pic>
        <p:nvPicPr>
          <p:cNvPr id="135172" name="Picture 4" descr="j03008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331201" y="1447801"/>
            <a:ext cx="2419351" cy="1528763"/>
          </a:xfrm>
        </p:spPr>
      </p:pic>
      <p:sp>
        <p:nvSpPr>
          <p:cNvPr id="86021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  <p:custDataLst>
      <p:tags r:id="rId1"/>
    </p:custDataLst>
  </p:cSld>
  <p:clrMapOvr>
    <a:masterClrMapping/>
  </p:clrMapOvr>
  <p:transition advClick="0" advTm="184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  <p:bldP spid="13517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800" b="1">
                <a:solidFill>
                  <a:schemeClr val="tx1"/>
                </a:solidFill>
                <a:latin typeface="Comic Sans MS" pitchFamily="66" charset="0"/>
              </a:rPr>
              <a:t>REGULATON OF COMPLEMENT ACTIVATOR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1" y="1600201"/>
            <a:ext cx="5382684" cy="4530725"/>
          </a:xfrm>
        </p:spPr>
        <p:txBody>
          <a:bodyPr/>
          <a:lstStyle/>
          <a:p>
            <a:pPr eaLnBrk="1" hangingPunct="1"/>
            <a:r>
              <a:rPr lang="en-US" altLang="en-US" sz="2200" smtClean="0"/>
              <a:t>(2).S PROTIEN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200" smtClean="0"/>
              <a:t>*BINDS TO C567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200" smtClean="0"/>
              <a:t>*MODULATES CYTOLYTIC ACTION OF MEMBRANE ATTATCH COMPLEX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200" smtClean="0"/>
              <a:t>[B] INACTIVATOR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200" smtClean="0"/>
              <a:t>(1) Fac1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200" smtClean="0"/>
              <a:t>*SERUM BETA GLOBULIN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200" smtClean="0"/>
              <a:t>*C3B,C4B ARE CLEAVED &amp; IN ACTIVATED</a:t>
            </a:r>
          </a:p>
          <a:p>
            <a:pPr eaLnBrk="1" hangingPunct="1"/>
            <a:endParaRPr lang="en-US" altLang="en-US" sz="2200" smtClean="0"/>
          </a:p>
        </p:txBody>
      </p:sp>
      <p:sp>
        <p:nvSpPr>
          <p:cNvPr id="87044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7045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  <p:custDataLst>
      <p:tags r:id="rId1"/>
    </p:custDataLst>
  </p:cSld>
  <p:clrMapOvr>
    <a:masterClrMapping/>
  </p:clrMapOvr>
  <p:transition advClick="0" advTm="152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13619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800" b="1">
                <a:solidFill>
                  <a:schemeClr val="tx1"/>
                </a:solidFill>
                <a:latin typeface="Comic Sans MS" pitchFamily="66" charset="0"/>
              </a:rPr>
              <a:t>REGULATON OF</a:t>
            </a:r>
            <a:r>
              <a:rPr lang="en-US" sz="3800" b="1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800" b="1">
                <a:solidFill>
                  <a:schemeClr val="tx1"/>
                </a:solidFill>
                <a:latin typeface="Comic Sans MS" pitchFamily="66" charset="0"/>
              </a:rPr>
              <a:t>COMPLEMENT</a:t>
            </a:r>
            <a:r>
              <a:rPr lang="en-US" sz="3800" b="1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800" b="1">
                <a:solidFill>
                  <a:schemeClr val="tx1"/>
                </a:solidFill>
                <a:latin typeface="Comic Sans MS" pitchFamily="66" charset="0"/>
              </a:rPr>
              <a:t>ACTIVATOR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3200" y="1981200"/>
            <a:ext cx="10261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/>
              <a:t>*HOMEOSTATIC CONTROL OF  C3 ACTIVATION.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/>
              <a:t>*ENDOPEPTIDASE WHICH CLEAVES C3b &amp; C4b.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/>
              <a:t>(2) FACTOR 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/>
              <a:t>*REGULATES ALTERNATIVE PATH WAY BY PREVENTION FACTOR B TO BOUND TO C3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/>
              <a:t>*BETA GLOBULIN FACTOR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/>
              <a:t>*ACTS ALONG WITH FACTOR 1 MODULATIG C3 ACTIVATION.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6731363">
            <a:off x="9767888" y="360364"/>
            <a:ext cx="2174875" cy="2673349"/>
            <a:chOff x="1632" y="1248"/>
            <a:chExt cx="2682" cy="2286"/>
          </a:xfrm>
        </p:grpSpPr>
        <p:sp>
          <p:nvSpPr>
            <p:cNvPr id="88070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tx1">
                    <a:alpha val="56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round/>
              <a:headEnd/>
              <a:tailEnd/>
            </a:ln>
            <a:scene3d>
              <a:camera prst="legacyPerspectiveFront">
                <a:rot lat="20099991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88071" name="AutoShape 6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tx1">
                    <a:alpha val="56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round/>
              <a:headEnd/>
              <a:tailEnd/>
            </a:ln>
            <a:scene3d>
              <a:camera prst="legacyPerspectiveFront">
                <a:rot lat="20099991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88072" name="AutoShape 7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tx1">
                    <a:alpha val="56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round/>
              <a:headEnd/>
              <a:tailEnd/>
            </a:ln>
            <a:scene3d>
              <a:camera prst="legacyPerspectiveFront">
                <a:rot lat="20099991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8806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  <p:custDataLst>
      <p:tags r:id="rId1"/>
    </p:custDataLst>
  </p:cSld>
  <p:clrMapOvr>
    <a:masterClrMapping/>
  </p:clrMapOvr>
  <p:transition advClick="0" advTm="14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85234" y="214314"/>
            <a:ext cx="112141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/>
              <a:t>Cascade: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 Many of the components are enzymes    that become activated when cleaved into</a:t>
            </a:r>
          </a:p>
          <a:p>
            <a:pPr eaLnBrk="1" hangingPunct="1"/>
            <a:r>
              <a:rPr lang="en-US" altLang="en-US" sz="3200"/>
              <a:t>two peptides</a:t>
            </a:r>
          </a:p>
          <a:p>
            <a:pPr eaLnBrk="1" hangingPunct="1"/>
            <a:endParaRPr lang="en-US" altLang="en-US" sz="3200"/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 The larger peptide (joins the cascade) binds to the immune complex and becomes a functional part of it</a:t>
            </a:r>
          </a:p>
          <a:p>
            <a:pPr eaLnBrk="1" hangingPunct="1"/>
            <a:endParaRPr lang="en-US" altLang="en-US" sz="3200"/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 The smaller peptide diffuses away and can become an inflammatory mediator</a:t>
            </a:r>
          </a:p>
          <a:p>
            <a:pPr eaLnBrk="1" hangingPunct="1"/>
            <a:r>
              <a:rPr lang="en-US" altLang="en-US" sz="3200"/>
              <a:t>(binds to a receptor)</a:t>
            </a:r>
            <a:endParaRPr lang="en-US" altLang="en-US" sz="2800"/>
          </a:p>
        </p:txBody>
      </p:sp>
      <p:sp>
        <p:nvSpPr>
          <p:cNvPr id="11267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1"/>
            <a:ext cx="10972800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800" b="1" dirty="0">
                <a:solidFill>
                  <a:schemeClr val="tx1"/>
                </a:solidFill>
                <a:latin typeface="Comic Sans MS" pitchFamily="66" charset="0"/>
              </a:rPr>
              <a:t>REGULATON OF COMPLEMENT</a:t>
            </a:r>
            <a:r>
              <a:rPr lang="en-US" sz="3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800" b="1" dirty="0">
                <a:solidFill>
                  <a:schemeClr val="tx1"/>
                </a:solidFill>
                <a:latin typeface="Comic Sans MS" pitchFamily="66" charset="0"/>
              </a:rPr>
              <a:t>ACTIVATOR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1201" y="2209800"/>
            <a:ext cx="11131551" cy="42672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(3) ANAPHYLATOXIN INACTIVATORS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*ENZYMATICALLY DEGRADES C3a,C4a,C5a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(4) C4 BINDING PROTEIN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*CONTROLS ACTIVITY OF ALL BOUND C4b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*BINDS TIGHTLY TO C4b &amp; ENHANCES C4b DEGRADATION.</a:t>
            </a:r>
          </a:p>
        </p:txBody>
      </p:sp>
      <p:sp>
        <p:nvSpPr>
          <p:cNvPr id="8909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  <p:custDataLst>
      <p:tags r:id="rId1"/>
    </p:custDataLst>
  </p:cSld>
  <p:clrMapOvr>
    <a:masterClrMapping/>
  </p:clrMapOvr>
  <p:transition advClick="0" advTm="137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800">
                <a:solidFill>
                  <a:schemeClr val="tx1"/>
                </a:solidFill>
                <a:latin typeface="Comic Sans MS" pitchFamily="66" charset="0"/>
              </a:rPr>
              <a:t>REGULATION</a:t>
            </a:r>
            <a:r>
              <a:rPr lang="en-US" sz="380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800">
                <a:solidFill>
                  <a:schemeClr val="tx1"/>
                </a:solidFill>
                <a:latin typeface="Comic Sans MS" pitchFamily="66" charset="0"/>
              </a:rPr>
              <a:t>OF COMPLEMENT ACTIVATOR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(5) FACTOR P OR PROPERDIN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*BINDS TO A STABILIZER THE ALTERNATIVE PATH WAY C3 CONVERTASE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*ACTIVATED PROPERDIN BINDS DIRECTLY TO BOUND &amp; UNBOUND C3b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*STABILIZE C3 &amp; C5 CONVERTASE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9011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  <p:custDataLst>
      <p:tags r:id="rId1"/>
    </p:custDataLst>
  </p:cSld>
  <p:clrMapOvr>
    <a:masterClrMapping/>
  </p:clrMapOvr>
  <p:transition advClick="0" advTm="10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1"/>
            <a:ext cx="10668000" cy="1216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800" dirty="0">
                <a:solidFill>
                  <a:schemeClr val="tx1"/>
                </a:solidFill>
                <a:latin typeface="Comic Sans MS" pitchFamily="66" charset="0"/>
              </a:rPr>
              <a:t>REGULATION OF COMPLEMENT ACTIVATOR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10972800" cy="43894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*INDUCE FURTHER ACTIVATION OF COMPLIMENT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  COMPONENT INDIRECTLY BY EXTENDING THE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  HALF LIFE OF C3bBb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(6)COBRA VENOM FACTOR (COVF)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   *PROTEIN FOUND IN COBRA VENOM ACTIVATES       COMPLEMENT &amp; LYSES ERYTHROCYTES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9114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  <p:custDataLst>
      <p:tags r:id="rId1"/>
    </p:custDataLst>
  </p:cSld>
  <p:clrMapOvr>
    <a:masterClrMapping/>
  </p:clrMapOvr>
  <p:transition advClick="0" advTm="180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800">
                <a:solidFill>
                  <a:schemeClr val="tx1"/>
                </a:solidFill>
                <a:latin typeface="Comic Sans MS" pitchFamily="66" charset="0"/>
              </a:rPr>
              <a:t>REGULATION OF COMPLEMENT ACTIVATOR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*CAN COMBINE  TO FACTOR B TO FORM COVF-Bb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 COMPLEX i.e. EQUIVALENT TO C5 CONVERTASE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*VENOM IS RESISTANT TO ACTION OF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  INACTIVATORS OF ALTERNATIVE PATH WAY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  FACTOR H &amp; I </a:t>
            </a:r>
          </a:p>
        </p:txBody>
      </p:sp>
      <p:sp>
        <p:nvSpPr>
          <p:cNvPr id="9216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  <p:custDataLst>
      <p:tags r:id="rId1"/>
    </p:custDataLst>
  </p:cSld>
  <p:clrMapOvr>
    <a:masterClrMapping/>
  </p:clrMapOvr>
  <p:transition advClick="0" advTm="136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  <p:bldP spid="14131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800">
                <a:solidFill>
                  <a:schemeClr val="tx1"/>
                </a:solidFill>
                <a:latin typeface="Comic Sans MS" pitchFamily="66" charset="0"/>
              </a:rPr>
              <a:t>BIOLOGICAL EFFECTS OF COMPLEMENT SYSTEM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(1) INFLAMMATORY RESPONSE : C3a &amp; C5a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*ANAPHYLATOXINS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*RELEASES HISTAMINE &amp; OTHER MEDIATOR BY DEGRANULATION OF MAST CELLS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*CHEMOTATICE-C567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*INCREASE VASCULAR PERMEABILITY,CONTRACTION OF  SMOOTH MUSCLE,VASODILATION,COLLECTION OF INFLAMATORY CELLS,INCREASE IN PHAGOCYTIC ACTIVITY</a:t>
            </a:r>
          </a:p>
        </p:txBody>
      </p:sp>
      <p:sp>
        <p:nvSpPr>
          <p:cNvPr id="142340" name="Litebulb"/>
          <p:cNvSpPr>
            <a:spLocks noEditPoints="1" noChangeArrowheads="1"/>
          </p:cNvSpPr>
          <p:nvPr/>
        </p:nvSpPr>
        <p:spPr bwMode="auto">
          <a:xfrm>
            <a:off x="10058400" y="228600"/>
            <a:ext cx="2540000" cy="1752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gradFill rotWithShape="1">
            <a:gsLst>
              <a:gs pos="0">
                <a:srgbClr val="FFFF03"/>
              </a:gs>
              <a:gs pos="100000">
                <a:srgbClr val="0099CC">
                  <a:alpha val="74001"/>
                </a:srgbClr>
              </a:gs>
            </a:gsLst>
            <a:path path="rect">
              <a:fillToRect l="50000" t="50000" r="50000" b="50000"/>
            </a:path>
          </a:gra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89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  <p:custDataLst>
      <p:tags r:id="rId1"/>
    </p:custDataLst>
  </p:cSld>
  <p:clrMapOvr>
    <a:masterClrMapping/>
  </p:clrMapOvr>
  <p:transition advClick="0" advTm="164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39" grpId="0" build="p"/>
      <p:bldP spid="14234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800">
                <a:solidFill>
                  <a:schemeClr val="tx1"/>
                </a:solidFill>
                <a:latin typeface="Comic Sans MS" pitchFamily="66" charset="0"/>
              </a:rPr>
              <a:t>BIOLOGICAL EFFECTS OF COMPLEMENT SYSTEM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(2)HYPER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SENSITIVITY:TYPE II &amp; TYPE III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(3) ENDOTOXIC SHOCK: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ALTERNATIVE PATH WAY,EXCESSIVE C3 ACTIVATION,PLATELET ADERENCE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(4) COAGULATION C3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*LYSES PROTHROMBIN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*THROMBIN RELEASES LARGE AMOUNT OF PLATELET  FACTOR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43364" name="plant"/>
          <p:cNvSpPr>
            <a:spLocks noEditPoints="1" noChangeArrowheads="1"/>
          </p:cNvSpPr>
          <p:nvPr/>
        </p:nvSpPr>
        <p:spPr bwMode="auto">
          <a:xfrm>
            <a:off x="8737600" y="0"/>
            <a:ext cx="2413000" cy="1809750"/>
          </a:xfrm>
          <a:custGeom>
            <a:avLst/>
            <a:gdLst>
              <a:gd name="T0" fmla="*/ 0 w 21600"/>
              <a:gd name="T1" fmla="*/ 0 h 21600"/>
              <a:gd name="T2" fmla="*/ 75814701 w 21600"/>
              <a:gd name="T3" fmla="*/ 0 h 21600"/>
              <a:gd name="T4" fmla="*/ 151629401 w 21600"/>
              <a:gd name="T5" fmla="*/ 0 h 21600"/>
              <a:gd name="T6" fmla="*/ 151629401 w 21600"/>
              <a:gd name="T7" fmla="*/ 75814701 h 21600"/>
              <a:gd name="T8" fmla="*/ 151629401 w 21600"/>
              <a:gd name="T9" fmla="*/ 151629401 h 21600"/>
              <a:gd name="T10" fmla="*/ 75814701 w 21600"/>
              <a:gd name="T11" fmla="*/ 151629401 h 21600"/>
              <a:gd name="T12" fmla="*/ 0 w 21600"/>
              <a:gd name="T13" fmla="*/ 151629401 h 21600"/>
              <a:gd name="T14" fmla="*/ 0 w 21600"/>
              <a:gd name="T15" fmla="*/ 758147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008000"/>
              </a:gs>
              <a:gs pos="100000">
                <a:schemeClr val="tx2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00"/>
            </a:solidFill>
            <a:prstDash val="lgDash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4213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  <p:custDataLst>
      <p:tags r:id="rId1"/>
    </p:custDataLst>
  </p:cSld>
  <p:clrMapOvr>
    <a:masterClrMapping/>
  </p:clrMapOvr>
  <p:transition advClick="0" advTm="201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  <p:bldP spid="143363" grpId="0" build="p" rev="1"/>
      <p:bldP spid="14336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800">
                <a:solidFill>
                  <a:schemeClr val="tx1"/>
                </a:solidFill>
                <a:latin typeface="Comic Sans MS" pitchFamily="66" charset="0"/>
              </a:rPr>
              <a:t>BIOLOGICAL EFFECTS OF COMPLEMENT SYSTEM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1"/>
            <a:ext cx="10972800" cy="45307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DISSEMINATED INTRAVASCULOR COAGULATION &amp; THROMBOCYTOPENIA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(5) IMMUNE ADHERENCE 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*C3 &amp; C4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*ANTIGEN ANTIBODY COMPLEXES + C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ADHERE TO ERYTHROCYTES OR PLATELETS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ENHANCED PHAGOCYTOSIS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*PHAGOCYTIC CELLS HAVE RECEPTORS FOR C3b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9523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  <p:custDataLst>
      <p:tags r:id="rId1"/>
    </p:custDataLst>
  </p:cSld>
  <p:clrMapOvr>
    <a:masterClrMapping/>
  </p:clrMapOvr>
  <p:transition advClick="0" advTm="15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14438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800">
                <a:solidFill>
                  <a:schemeClr val="tx1"/>
                </a:solidFill>
                <a:latin typeface="Comic Sans MS" pitchFamily="66" charset="0"/>
              </a:rPr>
              <a:t>BIOLOGICAL EFFECTS OF COMPLEMENT SYSTEM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109728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(6) OPSONIZATION : CR1,CR2,CR9,CR4,CCq ON MACROPHGES,NEUTROPHILL,MONOCYTES ETC.CR2 PRESENT OF B CELL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(7) AUTO IMMUNE DISEASES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E.G.-SLE &amp; ANGIONEUROTIC OEDEMA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-DUE TO DEFICIENCY OF DOME COMPLEMENT FACTORS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9626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  <p:custDataLst>
      <p:tags r:id="rId1"/>
    </p:custDataLst>
  </p:cSld>
  <p:clrMapOvr>
    <a:masterClrMapping/>
  </p:clrMapOvr>
  <p:transition advClick="0" advTm="12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  <p:bldP spid="145411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800">
                <a:solidFill>
                  <a:schemeClr val="tx1"/>
                </a:solidFill>
                <a:latin typeface="Comic Sans MS" pitchFamily="66" charset="0"/>
              </a:rPr>
              <a:t>BIOLOGICAL EFFECTS OF COMPLEMENT SYSTEM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10871200" cy="453072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(8) SUSCEPTIBILITY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GRAM NEGATIVE BACTERIA – LYSIS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GRAM POSITIVE  BACTERIA- WITHOUT LYSIS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(9) C3 &amp; C6 PARTICIPATE IN COAGULATION PROCESS</a:t>
            </a:r>
          </a:p>
        </p:txBody>
      </p:sp>
      <p:sp>
        <p:nvSpPr>
          <p:cNvPr id="97284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97285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  <p:custDataLst>
      <p:tags r:id="rId1"/>
    </p:custDataLst>
  </p:cSld>
  <p:clrMapOvr>
    <a:masterClrMapping/>
  </p:clrMapOvr>
  <p:transition advClick="0" advTm="120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64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64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4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64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64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64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64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64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  <p:bldP spid="146434" grpId="1"/>
      <p:bldP spid="146435" grpId="0" build="p" animBg="1"/>
      <p:bldP spid="146435" grpId="1" build="allAtOnce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  <p:pic>
        <p:nvPicPr>
          <p:cNvPr id="98307" name="Picture 2" descr="figure 7-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2192000" cy="676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alt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eaLnBrk="1" hangingPunct="1"/>
            <a:r>
              <a:rPr lang="en-US" altLang="en-US" sz="2800" i="1" smtClean="0">
                <a:latin typeface="Arial Rounded MT Bold" pitchFamily="34" charset="0"/>
              </a:rPr>
              <a:t>Complement is an acute phase protien.</a:t>
            </a:r>
          </a:p>
          <a:p>
            <a:pPr eaLnBrk="1" hangingPunct="1"/>
            <a:r>
              <a:rPr lang="en-US" altLang="en-US" sz="2800" i="1" smtClean="0">
                <a:latin typeface="Arial Rounded MT Bold" pitchFamily="34" charset="0"/>
              </a:rPr>
              <a:t>It belongs to triggered enzyme cascade system.</a:t>
            </a:r>
          </a:p>
          <a:p>
            <a:pPr eaLnBrk="1" hangingPunct="1"/>
            <a:r>
              <a:rPr lang="en-US" altLang="en-US" sz="2800" i="1" smtClean="0">
                <a:latin typeface="Arial Rounded MT Bold" pitchFamily="34" charset="0"/>
              </a:rPr>
              <a:t>Every step has its own control mechanism.</a:t>
            </a:r>
          </a:p>
          <a:p>
            <a:pPr eaLnBrk="1" hangingPunct="1"/>
            <a:r>
              <a:rPr lang="en-US" altLang="en-US" sz="2800" i="1" smtClean="0">
                <a:latin typeface="Arial Rounded MT Bold" pitchFamily="34" charset="0"/>
              </a:rPr>
              <a:t> It is present in sera of all mammals.</a:t>
            </a:r>
          </a:p>
          <a:p>
            <a:endParaRPr lang="en-IN" altLang="en-US" sz="2800" smtClean="0">
              <a:latin typeface="Arial Rounded MT Bold" pitchFamily="34" charset="0"/>
            </a:endParaRP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figure 7-1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1" y="304800"/>
            <a:ext cx="1137496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figure 7-10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1" y="304800"/>
            <a:ext cx="1137496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figure 7-10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1" y="228600"/>
            <a:ext cx="1137496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52400"/>
            <a:ext cx="12192000" cy="1295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Regulation of the Complement Cascade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8000" y="1600200"/>
            <a:ext cx="11277600" cy="4876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GB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Short half-time of</a:t>
            </a:r>
          </a:p>
          <a:p>
            <a:pPr marL="936625" lvl="1" indent="-479425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GB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C3b</a:t>
            </a:r>
          </a:p>
          <a:p>
            <a:pPr marL="936625" lvl="1" indent="-479425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GB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C3bBb</a:t>
            </a:r>
          </a:p>
          <a:p>
            <a:pPr marL="936625" lvl="1" indent="-479425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GB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C5b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GB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C1 inhibitor</a:t>
            </a:r>
          </a:p>
          <a:p>
            <a:pPr marL="936625" lvl="1" indent="-479425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GB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Inhibits the C1s activity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GB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Protein S in Serum</a:t>
            </a:r>
          </a:p>
          <a:p>
            <a:pPr marL="936625" lvl="1" indent="-479425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GB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Binds to C5b67</a:t>
            </a:r>
          </a:p>
          <a:p>
            <a:pPr marL="936625" lvl="1" indent="-479425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Symbol" pitchFamily="18" charset="2"/>
              <a:buChar char="®"/>
              <a:defRPr/>
            </a:pPr>
            <a:r>
              <a:rPr lang="en-GB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Inhibits Formation of the Membrane Attack Complex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GB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650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GB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HRF or CD59</a:t>
            </a:r>
          </a:p>
          <a:p>
            <a:pPr marL="936625" lvl="1" indent="-479425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buChar char="n"/>
              <a:defRPr/>
            </a:pPr>
            <a:r>
              <a:rPr lang="en-GB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Bind to C8</a:t>
            </a:r>
          </a:p>
          <a:p>
            <a:pPr marL="936625" lvl="1" indent="-479425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buChar char="n"/>
              <a:defRPr/>
            </a:pPr>
            <a:r>
              <a:rPr lang="en-GB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Inhibits C9 binding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GB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Factor H</a:t>
            </a:r>
          </a:p>
          <a:p>
            <a:pPr marL="936625" lvl="1" indent="-479425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buChar char="n"/>
              <a:defRPr/>
            </a:pPr>
            <a:r>
              <a:rPr lang="en-GB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Binds to C3b</a:t>
            </a:r>
          </a:p>
          <a:p>
            <a:pPr marL="936625" lvl="1" indent="-479425">
              <a:lnSpc>
                <a:spcPct val="90000"/>
              </a:lnSpc>
              <a:spcBef>
                <a:spcPct val="20000"/>
              </a:spcBef>
              <a:buSzPct val="70000"/>
              <a:buFont typeface="Symbol" pitchFamily="18" charset="2"/>
              <a:buChar char="®"/>
              <a:defRPr/>
            </a:pPr>
            <a:r>
              <a:rPr lang="en-GB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Facilitates binding of Factor I</a:t>
            </a:r>
          </a:p>
          <a:p>
            <a:pPr marL="1614488" lvl="2" indent="-3794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Symbol" pitchFamily="18" charset="2"/>
              <a:buChar char="®"/>
              <a:defRPr/>
            </a:pPr>
            <a:r>
              <a:rPr lang="en-GB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cleaves C3b to inactive iC3b</a:t>
            </a:r>
          </a:p>
          <a:p>
            <a:pPr marL="1614488" lvl="2" indent="-3794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Symbol" pitchFamily="18" charset="2"/>
              <a:buChar char="®"/>
              <a:defRPr/>
            </a:pPr>
            <a:r>
              <a:rPr lang="en-GB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cleaves C4b to inactive fragments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GB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Decay Accelerating Factor</a:t>
            </a:r>
          </a:p>
          <a:p>
            <a:pPr marL="936625" lvl="1" indent="-479425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buChar char="n"/>
              <a:defRPr/>
            </a:pPr>
            <a:r>
              <a:rPr lang="en-GB" sz="36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Increased dissociation of C3 </a:t>
            </a:r>
            <a:r>
              <a:rPr lang="en-GB" sz="36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convertase</a:t>
            </a:r>
            <a:r>
              <a:rPr lang="en-GB" sz="36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(both pathways</a:t>
            </a:r>
            <a:endParaRPr lang="en-IN" sz="3600" dirty="0"/>
          </a:p>
        </p:txBody>
      </p:sp>
      <p:sp>
        <p:nvSpPr>
          <p:cNvPr id="10752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52400"/>
            <a:ext cx="12192000" cy="914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Complement    Activation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8000" y="1066800"/>
            <a:ext cx="11277600" cy="57912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GB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General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GB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Hydrophobic surfaces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GB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Oxides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GB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Strong binding of C3(b) to </a:t>
            </a:r>
            <a:r>
              <a:rPr lang="en-GB" sz="28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nucleophilic</a:t>
            </a:r>
            <a:r>
              <a:rPr lang="en-GB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groups (-NH2, -OH)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GB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Higher absorption of C3 to crystalline TiO</a:t>
            </a:r>
            <a:r>
              <a:rPr lang="en-GB" sz="2800" b="1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GB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than to amorphous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GB" sz="28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Kallikrein</a:t>
            </a:r>
            <a:r>
              <a:rPr lang="en-GB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directly activates C5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GB" sz="28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Plasmin</a:t>
            </a:r>
            <a:r>
              <a:rPr lang="en-GB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directly activates C5</a:t>
            </a:r>
          </a:p>
        </p:txBody>
      </p:sp>
      <p:sp>
        <p:nvSpPr>
          <p:cNvPr id="10854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609600"/>
            <a:ext cx="11074400" cy="57912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GB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Classical Pathway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buChar char="n"/>
              <a:defRPr/>
            </a:pPr>
            <a:r>
              <a:rPr lang="en-GB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Antibodies </a:t>
            </a:r>
            <a:r>
              <a:rPr lang="en-GB" sz="32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IgM</a:t>
            </a:r>
            <a:r>
              <a:rPr lang="en-GB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IgG1, IgG2, IgG3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buChar char="n"/>
              <a:defRPr/>
            </a:pPr>
            <a:r>
              <a:rPr lang="en-GB" sz="32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Lectin</a:t>
            </a:r>
            <a:r>
              <a:rPr lang="en-GB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via the </a:t>
            </a:r>
            <a:r>
              <a:rPr lang="en-GB" sz="32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mannan</a:t>
            </a:r>
            <a:r>
              <a:rPr lang="en-GB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binding protein (MBP) “</a:t>
            </a:r>
            <a:r>
              <a:rPr lang="en-GB" sz="32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Lectin</a:t>
            </a:r>
            <a:r>
              <a:rPr lang="en-GB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Pathway”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buChar char="n"/>
              <a:defRPr/>
            </a:pPr>
            <a:r>
              <a:rPr lang="en-GB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Hageman Factor (F </a:t>
            </a:r>
            <a:r>
              <a:rPr lang="en-GB" sz="32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XIIa</a:t>
            </a:r>
            <a:r>
              <a:rPr lang="en-GB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marL="1143000" lvl="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GB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Rough surfaces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buChar char="n"/>
              <a:defRPr/>
            </a:pPr>
            <a:r>
              <a:rPr lang="en-GB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C-reactive protein (CRP)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buChar char="n"/>
              <a:defRPr/>
            </a:pPr>
            <a:r>
              <a:rPr lang="en-GB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GB" sz="32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Zirkonium</a:t>
            </a:r>
            <a:r>
              <a:rPr lang="en-GB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transiently)</a:t>
            </a:r>
          </a:p>
          <a:p>
            <a:pPr>
              <a:defRPr/>
            </a:pPr>
            <a:endParaRPr lang="en-I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1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GB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Alternative Pathway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buChar char="n"/>
              <a:defRPr/>
            </a:pPr>
            <a:r>
              <a:rPr lang="en-GB" sz="36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PE debris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buChar char="n"/>
              <a:defRPr/>
            </a:pPr>
            <a:r>
              <a:rPr lang="en-GB" sz="36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Acetylated </a:t>
            </a:r>
            <a:r>
              <a:rPr lang="en-GB" sz="36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chilosan</a:t>
            </a:r>
            <a:endParaRPr lang="en-GB" sz="3600" b="1" kern="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IN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5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791634" y="1281113"/>
            <a:ext cx="1140036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/>
              <a:t>Biological effects of complement activation</a:t>
            </a:r>
          </a:p>
          <a:p>
            <a:pPr eaLnBrk="1" hangingPunct="1"/>
            <a:endParaRPr lang="en-US" altLang="en-US" sz="3600"/>
          </a:p>
          <a:p>
            <a:pPr eaLnBrk="1" hangingPunct="1">
              <a:buFont typeface="Arial" charset="0"/>
              <a:buChar char="•"/>
            </a:pPr>
            <a:r>
              <a:rPr lang="en-US" altLang="en-US" sz="3600"/>
              <a:t> Complement fragments must bind to </a:t>
            </a:r>
          </a:p>
          <a:p>
            <a:pPr eaLnBrk="1" hangingPunct="1"/>
            <a:r>
              <a:rPr lang="en-US" altLang="en-US" sz="3600"/>
              <a:t>	complement receptors expressed   	by various cells</a:t>
            </a:r>
          </a:p>
        </p:txBody>
      </p:sp>
      <p:sp>
        <p:nvSpPr>
          <p:cNvPr id="111619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table 7-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285" y="228600"/>
            <a:ext cx="11381316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sz="quarter" idx="1"/>
          </p:nvPr>
        </p:nvSpPr>
        <p:spPr>
          <a:xfrm>
            <a:off x="406400" y="0"/>
            <a:ext cx="11480800" cy="655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i="1" smtClean="0">
                <a:latin typeface="Arial Rounded MT Bold" pitchFamily="34" charset="0"/>
              </a:rPr>
              <a:t>It is non-specific i.e. Complement of one species can react with antibody of other species.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 smtClean="0">
                <a:latin typeface="Arial Rounded MT Bold" pitchFamily="34" charset="0"/>
              </a:rPr>
              <a:t>It constitute 5 % of normal serum protein &amp; the level rises during acute phase inflammation and is not increased by immunization.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 smtClean="0">
                <a:latin typeface="Arial Rounded MT Bold" pitchFamily="34" charset="0"/>
              </a:rPr>
              <a:t>Fixation of complement is not influenced by nature of antigen but class of immunoglobulin.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 smtClean="0">
                <a:latin typeface="Arial Rounded MT Bold" pitchFamily="34" charset="0"/>
              </a:rPr>
              <a:t>The complement binds on the fc part of immunoglobulin CH2 (constant heavy domain) of IgG &amp; 4 of IgM.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 smtClean="0">
                <a:latin typeface="Arial Rounded MT Bold" pitchFamily="34" charset="0"/>
              </a:rPr>
              <a:t>Complement does not bind to free antigen &amp; antibody.</a:t>
            </a:r>
          </a:p>
          <a:p>
            <a:pPr eaLnBrk="1" hangingPunct="1"/>
            <a:r>
              <a:rPr lang="en-US" altLang="en-US" i="1" smtClean="0">
                <a:latin typeface="Arial Rounded MT Bold" pitchFamily="34" charset="0"/>
              </a:rPr>
              <a:t>All classes of immunoglobulin do not fix complement only IgM , IgG3 , IgG1 &amp;  IgG2 fix in the respective order.</a:t>
            </a:r>
          </a:p>
          <a:p>
            <a:pPr eaLnBrk="1" hangingPunct="1"/>
            <a:r>
              <a:rPr lang="en-US" altLang="en-US" i="1" smtClean="0">
                <a:latin typeface="Arial Rounded MT Bold" pitchFamily="34" charset="0"/>
              </a:rPr>
              <a:t>IgG4 , IgA , IgD &amp; IgE  do not fix complement.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i="1" smtClean="0">
              <a:latin typeface="Arial Rounded MT Bold" pitchFamily="34" charset="0"/>
            </a:endParaRPr>
          </a:p>
          <a:p>
            <a:endParaRPr lang="en-IN" altLang="en-US" smtClean="0"/>
          </a:p>
        </p:txBody>
      </p:sp>
      <p:sp>
        <p:nvSpPr>
          <p:cNvPr id="14339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table 7-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1" y="381000"/>
            <a:ext cx="1137496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52400"/>
            <a:ext cx="12192000" cy="914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400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Anaphylatoxins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066800"/>
            <a:ext cx="11785600" cy="57912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GB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Fragments C5a, C3a, C4a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GB" sz="32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Degranulation</a:t>
            </a:r>
            <a:r>
              <a:rPr lang="en-GB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of Phagocytes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GB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Reactive oxygen species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GB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Prostaglandins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GB" sz="28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Monocytes</a:t>
            </a:r>
            <a:r>
              <a:rPr lang="en-GB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en-GB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 </a:t>
            </a:r>
            <a:r>
              <a:rPr lang="en-GB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IL-1, IL-6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GB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Mast cells</a:t>
            </a:r>
            <a:br>
              <a:rPr lang="en-GB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 Histamine</a:t>
            </a:r>
            <a:endParaRPr lang="en-GB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GB" sz="32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Chemotaxis</a:t>
            </a:r>
            <a:endParaRPr lang="en-GB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GB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Only C5a</a:t>
            </a:r>
          </a:p>
        </p:txBody>
      </p:sp>
      <p:sp>
        <p:nvSpPr>
          <p:cNvPr id="11776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52400"/>
            <a:ext cx="12192000" cy="91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 b="1" kern="0" dirty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Consequences </a:t>
            </a:r>
            <a:r>
              <a:rPr lang="en-GB" sz="3600" b="1" i="1" kern="0" dirty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in vitro</a:t>
            </a:r>
            <a:endParaRPr lang="en-GB" sz="3600" b="1" kern="0" dirty="0">
              <a:solidFill>
                <a:srgbClr val="FF0000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8000" y="1066800"/>
            <a:ext cx="11277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3200" b="1" kern="0" dirty="0" err="1">
                <a:latin typeface="Arial"/>
              </a:rPr>
              <a:t>Lysis</a:t>
            </a:r>
            <a:r>
              <a:rPr lang="en-GB" sz="3200" b="1" kern="0" dirty="0">
                <a:latin typeface="Arial"/>
              </a:rPr>
              <a:t> of “innocent” neighbour cells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GB" sz="2800" b="1" kern="0" dirty="0">
                <a:latin typeface="Arial"/>
              </a:rPr>
              <a:t>Red blood cells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3200" b="1" kern="0" dirty="0">
                <a:latin typeface="Arial"/>
              </a:rPr>
              <a:t>Activation of </a:t>
            </a:r>
            <a:r>
              <a:rPr lang="en-GB" sz="3200" b="1" kern="0" dirty="0" err="1">
                <a:latin typeface="Arial"/>
              </a:rPr>
              <a:t>phagocytic</a:t>
            </a:r>
            <a:r>
              <a:rPr lang="en-GB" sz="3200" b="1" kern="0" dirty="0">
                <a:latin typeface="Arial"/>
              </a:rPr>
              <a:t> cells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GB" sz="2800" b="1" kern="0" dirty="0">
                <a:latin typeface="Arial"/>
              </a:rPr>
              <a:t>Release of reactive oxygen species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GB" sz="2800" b="1" kern="0" dirty="0">
                <a:latin typeface="Arial"/>
              </a:rPr>
              <a:t>Release of mediators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GB" sz="3200" b="1" kern="0" dirty="0">
              <a:latin typeface="Arial"/>
            </a:endParaRPr>
          </a:p>
        </p:txBody>
      </p:sp>
      <p:sp>
        <p:nvSpPr>
          <p:cNvPr id="11878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52400"/>
            <a:ext cx="12192000" cy="914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Consequences </a:t>
            </a:r>
            <a:r>
              <a:rPr lang="en-GB" sz="4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in vivo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8000" y="1066800"/>
            <a:ext cx="11277600" cy="57912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GB" sz="2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Factors of complement activation at revised hip implants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GB" sz="2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One single study</a:t>
            </a:r>
            <a:r>
              <a:rPr lang="en-GB" sz="3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6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de-DE" sz="16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Tang L. </a:t>
            </a:r>
            <a:r>
              <a:rPr lang="de-DE" sz="1600" i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et al.</a:t>
            </a:r>
            <a:r>
              <a:rPr lang="de-DE" sz="16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sz="1600" u="sng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 Biomed Mater Res</a:t>
            </a:r>
            <a:r>
              <a:rPr lang="de-DE" sz="16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sz="1600" b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41</a:t>
            </a:r>
            <a:r>
              <a:rPr lang="de-DE" sz="16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333-340 (1998))</a:t>
            </a: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r>
              <a:rPr lang="en-GB" sz="2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Au-</a:t>
            </a:r>
            <a:r>
              <a:rPr lang="en-GB" sz="2400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Mercaptoglycerol</a:t>
            </a:r>
            <a:r>
              <a:rPr lang="en-GB" sz="2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induces strong inflammatory response in control animals.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r>
              <a:rPr lang="en-GB" sz="2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 reaction in Complement-depleted animals.</a:t>
            </a:r>
            <a:endParaRPr lang="en-GB" sz="20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981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588434" y="533401"/>
            <a:ext cx="11197167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en-US" altLang="en-US" sz="3200"/>
              <a:t> Amplifies humoral response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en-US" altLang="en-US" sz="3200"/>
              <a:t>Destroys invading bacteria and viruses</a:t>
            </a:r>
          </a:p>
          <a:p>
            <a:pPr marL="914400" lvl="1" indent="-457200" eaLnBrk="1" hangingPunct="1"/>
            <a:r>
              <a:rPr lang="en-US" altLang="en-US" sz="3200"/>
              <a:t>	(lysis by MAC)</a:t>
            </a:r>
          </a:p>
          <a:p>
            <a:pPr marL="914400" lvl="1" indent="-457200" eaLnBrk="1" hangingPunct="1">
              <a:buFont typeface="Wingdings" pitchFamily="2" charset="2"/>
              <a:buChar char="Ø"/>
            </a:pPr>
            <a:r>
              <a:rPr lang="en-US" altLang="en-US" sz="3200"/>
              <a:t>Inflammatory response</a:t>
            </a:r>
          </a:p>
          <a:p>
            <a:pPr marL="914400" lvl="1" indent="-457200" eaLnBrk="1" hangingPunct="1"/>
            <a:endParaRPr lang="en-US" altLang="en-US" sz="3200"/>
          </a:p>
          <a:p>
            <a:pPr marL="914400" lvl="1" indent="-457200" eaLnBrk="1" hangingPunct="1">
              <a:buFont typeface="Wingdings" pitchFamily="2" charset="2"/>
              <a:buChar char="Ø"/>
            </a:pPr>
            <a:r>
              <a:rPr lang="en-US" altLang="en-US" sz="3200"/>
              <a:t>Opsonization of antigen (enhances</a:t>
            </a:r>
          </a:p>
          <a:p>
            <a:pPr marL="914400" lvl="1" indent="-457200" eaLnBrk="1" hangingPunct="1"/>
            <a:r>
              <a:rPr lang="en-US" altLang="en-US" sz="3200"/>
              <a:t>	phagocytosis)</a:t>
            </a:r>
          </a:p>
          <a:p>
            <a:pPr marL="914400" lvl="1" indent="-457200" eaLnBrk="1" hangingPunct="1"/>
            <a:endParaRPr lang="en-US" altLang="en-US" sz="3200"/>
          </a:p>
          <a:p>
            <a:pPr marL="914400" lvl="1" indent="-457200" eaLnBrk="1" hangingPunct="1">
              <a:buFont typeface="Wingdings" pitchFamily="2" charset="2"/>
              <a:buChar char="Ø"/>
            </a:pPr>
            <a:r>
              <a:rPr lang="en-US" altLang="en-US" sz="3200"/>
              <a:t>Virus neutralization</a:t>
            </a:r>
          </a:p>
          <a:p>
            <a:pPr marL="914400" lvl="1" indent="-457200" eaLnBrk="1" hangingPunct="1"/>
            <a:endParaRPr lang="en-US" altLang="en-US" sz="3200"/>
          </a:p>
          <a:p>
            <a:pPr marL="914400" lvl="1" indent="-457200" eaLnBrk="1" hangingPunct="1">
              <a:buFont typeface="Wingdings" pitchFamily="2" charset="2"/>
              <a:buChar char="Ø"/>
            </a:pPr>
            <a:r>
              <a:rPr lang="en-US" altLang="en-US" sz="3200"/>
              <a:t>Clearance of immune complexes</a:t>
            </a:r>
          </a:p>
        </p:txBody>
      </p:sp>
      <p:sp>
        <p:nvSpPr>
          <p:cNvPr id="120835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3"/>
          <p:cNvSpPr txBox="1">
            <a:spLocks noChangeArrowheads="1"/>
          </p:cNvSpPr>
          <p:nvPr/>
        </p:nvSpPr>
        <p:spPr bwMode="auto">
          <a:xfrm>
            <a:off x="283634" y="214314"/>
            <a:ext cx="11298767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/>
              <a:t>Some bacteria can resist lysis</a:t>
            </a:r>
          </a:p>
          <a:p>
            <a:pPr eaLnBrk="1" hangingPunct="1"/>
            <a:endParaRPr lang="en-US" altLang="en-US" sz="3200"/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 Gram-positive bacteria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 Some microbes produce inactivating enzymes</a:t>
            </a:r>
          </a:p>
          <a:p>
            <a:pPr eaLnBrk="1" hangingPunct="1"/>
            <a:endParaRPr lang="en-US" altLang="en-US" sz="3200"/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 Nucleated cells are harder to lyse</a:t>
            </a:r>
          </a:p>
          <a:p>
            <a:pPr eaLnBrk="1" hangingPunct="1"/>
            <a:endParaRPr lang="en-US" altLang="en-US" sz="3200"/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 Not particularly effective against tumor cells (they can endocytose MAC and</a:t>
            </a:r>
          </a:p>
          <a:p>
            <a:pPr eaLnBrk="1" hangingPunct="1"/>
            <a:r>
              <a:rPr lang="en-US" altLang="en-US" sz="3200"/>
              <a:t>	repair damage)</a:t>
            </a:r>
          </a:p>
          <a:p>
            <a:pPr eaLnBrk="1" hangingPunct="1"/>
            <a:r>
              <a:rPr lang="en-US" altLang="en-US" sz="3200"/>
              <a:t> </a:t>
            </a:r>
          </a:p>
        </p:txBody>
      </p:sp>
      <p:sp>
        <p:nvSpPr>
          <p:cNvPr id="122883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  <p:pic>
        <p:nvPicPr>
          <p:cNvPr id="124931" name="Picture 2" descr="table 7-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1" y="215900"/>
            <a:ext cx="11374967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588433" y="595314"/>
            <a:ext cx="686187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/>
              <a:t>Inflammation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/>
              <a:t>	many of the released fragments help</a:t>
            </a:r>
          </a:p>
          <a:p>
            <a:pPr eaLnBrk="1" hangingPunct="1"/>
            <a:r>
              <a:rPr lang="en-US" altLang="en-US" sz="2800"/>
              <a:t>	develop an inflammatory response</a:t>
            </a:r>
          </a:p>
          <a:p>
            <a:pPr eaLnBrk="1" hangingPunct="1"/>
            <a:endParaRPr lang="en-US" altLang="en-US" sz="2800"/>
          </a:p>
          <a:p>
            <a:pPr eaLnBrk="1" hangingPunct="1">
              <a:buFont typeface="Arial" charset="0"/>
              <a:buChar char="•"/>
            </a:pPr>
            <a:r>
              <a:rPr lang="en-US" altLang="en-US" sz="2800"/>
              <a:t>        C3a, C4a, C5a- anaphylotoxins</a:t>
            </a:r>
          </a:p>
          <a:p>
            <a:pPr eaLnBrk="1" hangingPunct="1"/>
            <a:r>
              <a:rPr lang="en-US" altLang="en-US" sz="2800"/>
              <a:t>	bind to receptors on mast cells and</a:t>
            </a:r>
          </a:p>
          <a:p>
            <a:pPr eaLnBrk="1" hangingPunct="1"/>
            <a:r>
              <a:rPr lang="en-US" altLang="en-US" sz="2800"/>
              <a:t>	basophils; degranulation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	(smooth muscle contraction; capillary</a:t>
            </a:r>
          </a:p>
          <a:p>
            <a:pPr eaLnBrk="1" hangingPunct="1"/>
            <a:r>
              <a:rPr lang="en-US" altLang="en-US" sz="2800"/>
              <a:t>	dilation; fluid influx)</a:t>
            </a:r>
          </a:p>
          <a:p>
            <a:pPr eaLnBrk="1" hangingPunct="1"/>
            <a:endParaRPr lang="en-US" altLang="en-US" sz="2800"/>
          </a:p>
          <a:p>
            <a:pPr eaLnBrk="1" hangingPunct="1">
              <a:buFont typeface="Arial" charset="0"/>
              <a:buChar char="•"/>
            </a:pPr>
            <a:r>
              <a:rPr lang="en-US" altLang="en-US" sz="2800"/>
              <a:t>	also play a role in blood cell chemotaxis</a:t>
            </a:r>
          </a:p>
        </p:txBody>
      </p:sp>
      <p:sp>
        <p:nvSpPr>
          <p:cNvPr id="126979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figure 7-1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1" y="381001"/>
            <a:ext cx="11374967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7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385234" y="366714"/>
            <a:ext cx="803091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/>
              <a:t>Viral neutralization</a:t>
            </a:r>
          </a:p>
          <a:p>
            <a:pPr eaLnBrk="1" hangingPunct="1"/>
            <a:endParaRPr lang="en-US" altLang="en-US" sz="3200"/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 Some viruses activate alternative or lectin</a:t>
            </a:r>
          </a:p>
          <a:p>
            <a:pPr eaLnBrk="1" hangingPunct="1"/>
            <a:r>
              <a:rPr lang="en-US" altLang="en-US" sz="3200"/>
              <a:t>	pathway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 Antibody-mediated (classical) pathway is</a:t>
            </a:r>
          </a:p>
          <a:p>
            <a:pPr eaLnBrk="1" hangingPunct="1"/>
            <a:r>
              <a:rPr lang="en-US" altLang="en-US" sz="3200"/>
              <a:t>	more common</a:t>
            </a:r>
          </a:p>
          <a:p>
            <a:pPr eaLnBrk="1" hangingPunct="1"/>
            <a:endParaRPr lang="en-US" altLang="en-US" sz="3200"/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 Causes aggregation of viruses; can’t infect</a:t>
            </a:r>
          </a:p>
          <a:p>
            <a:pPr eaLnBrk="1" hangingPunct="1"/>
            <a:r>
              <a:rPr lang="en-US" altLang="en-US" sz="3200"/>
              <a:t>	host cells; more vulnerable to phagocytes</a:t>
            </a:r>
          </a:p>
          <a:p>
            <a:pPr eaLnBrk="1" hangingPunct="1"/>
            <a:endParaRPr lang="en-US" altLang="en-US" sz="3200"/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 Enveloped viruses can be lysed</a:t>
            </a:r>
          </a:p>
        </p:txBody>
      </p:sp>
      <p:sp>
        <p:nvSpPr>
          <p:cNvPr id="131075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625600" y="990600"/>
            <a:ext cx="9118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/>
              <a:t>Four important functions:</a:t>
            </a:r>
          </a:p>
          <a:p>
            <a:pPr eaLnBrk="1" hangingPunct="1"/>
            <a:endParaRPr lang="en-US" altLang="en-US" sz="2800"/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	Lysis </a:t>
            </a:r>
          </a:p>
          <a:p>
            <a:pPr eaLnBrk="1" hangingPunct="1"/>
            <a:r>
              <a:rPr lang="en-US" altLang="en-US" sz="3200"/>
              <a:t>		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	Opsonization 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3200"/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	Activation of inflammatory 	response 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3200"/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	Clearance of immune 	complexes</a:t>
            </a:r>
          </a:p>
          <a:p>
            <a:pPr eaLnBrk="1" hangingPunct="1"/>
            <a:endParaRPr lang="en-US" altLang="en-US" sz="2800"/>
          </a:p>
        </p:txBody>
      </p:sp>
      <p:sp>
        <p:nvSpPr>
          <p:cNvPr id="15363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  <p:pic>
        <p:nvPicPr>
          <p:cNvPr id="133123" name="Picture 2" descr="figure 7-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200" y="165101"/>
            <a:ext cx="66040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588434" y="381001"/>
            <a:ext cx="679538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/>
              <a:t>Consequences of complement deficiency</a:t>
            </a:r>
          </a:p>
          <a:p>
            <a:pPr eaLnBrk="1" hangingPunct="1"/>
            <a:endParaRPr lang="en-US" altLang="en-US" sz="2800"/>
          </a:p>
          <a:p>
            <a:pPr eaLnBrk="1" hangingPunct="1">
              <a:buFont typeface="Arial" charset="0"/>
              <a:buChar char="•"/>
            </a:pPr>
            <a:r>
              <a:rPr lang="en-US" altLang="en-US" sz="2800"/>
              <a:t> Early components of classical pathway (C1,</a:t>
            </a:r>
          </a:p>
          <a:p>
            <a:pPr eaLnBrk="1" hangingPunct="1"/>
            <a:r>
              <a:rPr lang="en-US" altLang="en-US" sz="2800"/>
              <a:t>C4, C2)- immune complex disease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/>
              <a:t> can’t generate C3b, which is needed</a:t>
            </a:r>
          </a:p>
          <a:p>
            <a:pPr eaLnBrk="1" hangingPunct="1"/>
            <a:r>
              <a:rPr lang="en-US" altLang="en-US" sz="2800"/>
              <a:t>	for solubilization</a:t>
            </a:r>
          </a:p>
          <a:p>
            <a:pPr eaLnBrk="1" hangingPunct="1"/>
            <a:endParaRPr lang="en-US" altLang="en-US" sz="2800"/>
          </a:p>
          <a:p>
            <a:pPr eaLnBrk="1" hangingPunct="1">
              <a:buFont typeface="Arial" charset="0"/>
              <a:buChar char="•"/>
            </a:pPr>
            <a:r>
              <a:rPr lang="en-US" altLang="en-US" sz="2800"/>
              <a:t> Recurrent </a:t>
            </a:r>
            <a:r>
              <a:rPr lang="en-US" altLang="en-US" sz="2800" i="1"/>
              <a:t>Staph</a:t>
            </a:r>
            <a:r>
              <a:rPr lang="en-US" altLang="en-US" sz="2800"/>
              <a:t> and </a:t>
            </a:r>
            <a:r>
              <a:rPr lang="en-US" altLang="en-US" sz="2800" i="1"/>
              <a:t>Strep</a:t>
            </a:r>
            <a:r>
              <a:rPr lang="en-US" altLang="en-US" sz="2800"/>
              <a:t> infections</a:t>
            </a:r>
          </a:p>
          <a:p>
            <a:pPr eaLnBrk="1" hangingPunct="1"/>
            <a:r>
              <a:rPr lang="en-US" altLang="en-US" sz="2800"/>
              <a:t>	(can’t lyse bacteria but seem to control</a:t>
            </a:r>
          </a:p>
          <a:p>
            <a:pPr eaLnBrk="1" hangingPunct="1"/>
            <a:r>
              <a:rPr lang="en-US" altLang="en-US" sz="2800"/>
              <a:t>	infections)</a:t>
            </a:r>
          </a:p>
          <a:p>
            <a:pPr eaLnBrk="1" hangingPunct="1"/>
            <a:endParaRPr lang="en-US" altLang="en-US" sz="2800"/>
          </a:p>
          <a:p>
            <a:pPr eaLnBrk="1" hangingPunct="1">
              <a:buFont typeface="Arial" charset="0"/>
              <a:buChar char="•"/>
            </a:pPr>
            <a:r>
              <a:rPr lang="en-US" altLang="en-US" sz="2800"/>
              <a:t> Early components of alternative pathway-</a:t>
            </a:r>
          </a:p>
          <a:p>
            <a:pPr eaLnBrk="1" hangingPunct="1"/>
            <a:r>
              <a:rPr lang="en-US" altLang="en-US" sz="2800"/>
              <a:t>	not as serious; tendency to infections</a:t>
            </a:r>
          </a:p>
          <a:p>
            <a:pPr eaLnBrk="1" hangingPunct="1"/>
            <a:r>
              <a:rPr lang="en-US" altLang="en-US" sz="2800"/>
              <a:t>	by </a:t>
            </a:r>
            <a:r>
              <a:rPr lang="en-US" altLang="en-US" sz="2800" i="1"/>
              <a:t>Neisseria</a:t>
            </a:r>
          </a:p>
        </p:txBody>
      </p:sp>
      <p:sp>
        <p:nvSpPr>
          <p:cNvPr id="135171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406400" y="747714"/>
            <a:ext cx="11785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r>
              <a:rPr lang="en-US" altLang="en-US" sz="3200"/>
              <a:t>C3 deficiencies (can’t activate C5 and form MAC)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3200"/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Recurrent severe bacterial infections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3200"/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MAC deficiencies- recurrent </a:t>
            </a:r>
            <a:r>
              <a:rPr lang="en-US" altLang="en-US" sz="3200" i="1"/>
              <a:t>Neisseria</a:t>
            </a:r>
            <a:r>
              <a:rPr lang="en-US" altLang="en-US" sz="3200"/>
              <a:t> infections</a:t>
            </a:r>
          </a:p>
          <a:p>
            <a:pPr eaLnBrk="1" hangingPunct="1"/>
            <a:r>
              <a:rPr lang="en-US" altLang="en-US" sz="3200"/>
              <a:t>	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Regulatory protein deficiencies</a:t>
            </a:r>
          </a:p>
          <a:p>
            <a:pPr eaLnBrk="1" hangingPunct="1"/>
            <a:r>
              <a:rPr lang="en-US" altLang="en-US" sz="3200"/>
              <a:t>1.edema</a:t>
            </a:r>
          </a:p>
          <a:p>
            <a:pPr eaLnBrk="1" hangingPunct="1"/>
            <a:r>
              <a:rPr lang="en-US" altLang="en-US" sz="3200"/>
              <a:t>2.RBC lysis</a:t>
            </a:r>
          </a:p>
        </p:txBody>
      </p:sp>
      <p:sp>
        <p:nvSpPr>
          <p:cNvPr id="137219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52400"/>
            <a:ext cx="12192000" cy="91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 b="1" kern="0" dirty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Methods for Investigation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8000" y="1066800"/>
            <a:ext cx="11277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3200" b="1" kern="0" dirty="0">
                <a:latin typeface="Arial"/>
              </a:rPr>
              <a:t>General/Common pathway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GB" sz="2800" b="1" kern="0" dirty="0" err="1">
                <a:latin typeface="Arial"/>
              </a:rPr>
              <a:t>Lysis</a:t>
            </a:r>
            <a:r>
              <a:rPr lang="en-GB" sz="2800" b="1" kern="0" dirty="0">
                <a:latin typeface="Arial"/>
              </a:rPr>
              <a:t> of sheep red blood cells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GB" sz="2800" b="1" kern="0" dirty="0">
                <a:latin typeface="Arial"/>
              </a:rPr>
              <a:t>Solid phase methods (ELISA, RIA)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400" b="1" kern="0" dirty="0">
                <a:latin typeface="Arial"/>
              </a:rPr>
              <a:t>Products: C3a, C5a, sC5b-9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400" b="1" kern="0" dirty="0">
                <a:latin typeface="Arial"/>
              </a:rPr>
              <a:t>Consumption of C3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GB" sz="2800" b="1" kern="0" dirty="0" err="1">
                <a:latin typeface="Arial"/>
              </a:rPr>
              <a:t>Ellipsometry</a:t>
            </a:r>
            <a:endParaRPr lang="en-GB" sz="2800" b="1" kern="0" dirty="0">
              <a:latin typeface="Arial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3200" b="1" kern="0" dirty="0">
                <a:latin typeface="Arial"/>
              </a:rPr>
              <a:t>Classical Pathway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GB" sz="2800" b="1" kern="0" dirty="0">
                <a:latin typeface="Arial"/>
              </a:rPr>
              <a:t>Measurement of C1qrs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GB" sz="2800" b="1" kern="0" dirty="0">
                <a:latin typeface="Arial"/>
              </a:rPr>
              <a:t>Measurement of C2b or C4b2a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3200" b="1" kern="0" dirty="0">
                <a:latin typeface="Arial"/>
              </a:rPr>
              <a:t>Alternative Pathway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GB" sz="2800" b="1" kern="0" dirty="0">
                <a:latin typeface="Arial"/>
              </a:rPr>
              <a:t>Measurement of </a:t>
            </a:r>
            <a:r>
              <a:rPr lang="en-GB" sz="2800" b="1" kern="0" dirty="0" err="1">
                <a:latin typeface="Arial"/>
              </a:rPr>
              <a:t>Ba</a:t>
            </a:r>
            <a:r>
              <a:rPr lang="en-GB" sz="2800" b="1" kern="0" dirty="0">
                <a:latin typeface="Arial"/>
              </a:rPr>
              <a:t> or  C3bBb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GB" sz="2800" b="1" kern="0" dirty="0">
                <a:latin typeface="Arial"/>
              </a:rPr>
              <a:t>Measurement of </a:t>
            </a:r>
            <a:r>
              <a:rPr lang="en-GB" sz="2800" b="1" kern="0" dirty="0" err="1">
                <a:latin typeface="Arial"/>
              </a:rPr>
              <a:t>Properidin</a:t>
            </a:r>
            <a:endParaRPr lang="en-GB" sz="2800" b="1" kern="0" dirty="0">
              <a:latin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12192000" cy="6858001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193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CLASSICAL</a:t>
                      </a:r>
                    </a:p>
                  </a:txBody>
                  <a:tcPr marL="121920" marR="12192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ALTERNATIVE</a:t>
                      </a:r>
                    </a:p>
                  </a:txBody>
                  <a:tcPr marL="121920" marR="12192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LECTIN</a:t>
                      </a:r>
                    </a:p>
                  </a:txBody>
                  <a:tcPr marL="121920" marR="12192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396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ACTIVATING SUBS.</a:t>
                      </a:r>
                    </a:p>
                  </a:txBody>
                  <a:tcPr marL="121920" marR="121920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IMMUNE COMPLEXES (IgG OR IgM)</a:t>
                      </a:r>
                    </a:p>
                  </a:txBody>
                  <a:tcPr marL="121920" marR="12192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LPS (bacterial capsule)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IgA</a:t>
                      </a:r>
                      <a:endParaRPr kumimoji="1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Mannose groups on microbial cell</a:t>
                      </a:r>
                    </a:p>
                  </a:txBody>
                  <a:tcPr marL="121920" marR="12192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45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RECOGNITION UNIT</a:t>
                      </a:r>
                    </a:p>
                  </a:txBody>
                  <a:tcPr marL="121920" marR="121920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C1q, C1r, C1s </a:t>
                      </a:r>
                    </a:p>
                  </a:txBody>
                  <a:tcPr marL="121920" marR="12192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C3, Factor B, Factor D</a:t>
                      </a:r>
                    </a:p>
                  </a:txBody>
                  <a:tcPr marL="121920" marR="12192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MBP, MASP-1, MASP-2</a:t>
                      </a:r>
                    </a:p>
                  </a:txBody>
                  <a:tcPr marL="121920" marR="12192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C3 CONVERTASE</a:t>
                      </a:r>
                    </a:p>
                  </a:txBody>
                  <a:tcPr marL="121920" marR="121920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C4b2a</a:t>
                      </a:r>
                    </a:p>
                  </a:txBody>
                  <a:tcPr marL="121920" marR="12192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C3bBb</a:t>
                      </a:r>
                    </a:p>
                  </a:txBody>
                  <a:tcPr marL="121920" marR="12192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C4b2a</a:t>
                      </a:r>
                    </a:p>
                  </a:txBody>
                  <a:tcPr marL="121920" marR="12192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60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C5 CONVERTASE</a:t>
                      </a:r>
                    </a:p>
                  </a:txBody>
                  <a:tcPr marL="121920" marR="121920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C4b2a3b</a:t>
                      </a:r>
                    </a:p>
                  </a:txBody>
                  <a:tcPr marL="121920" marR="12192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C3bBb3b</a:t>
                      </a:r>
                    </a:p>
                  </a:txBody>
                  <a:tcPr marL="121920" marR="12192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C4b2a3b</a:t>
                      </a:r>
                    </a:p>
                  </a:txBody>
                  <a:tcPr marL="121920" marR="12192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010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MAC</a:t>
                      </a:r>
                    </a:p>
                  </a:txBody>
                  <a:tcPr marL="121920" marR="121920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C5b6789</a:t>
                      </a:r>
                    </a:p>
                  </a:txBody>
                  <a:tcPr marL="121920" marR="121920" marT="45719" marB="4571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719" marB="4571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0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END RESULT</a:t>
                      </a:r>
                    </a:p>
                  </a:txBody>
                  <a:tcPr marL="121920" marR="121920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CELL LYSIS</a:t>
                      </a:r>
                    </a:p>
                  </a:txBody>
                  <a:tcPr marL="121920" marR="12192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033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314" name="Object 2"/>
          <p:cNvGraphicFramePr>
            <a:graphicFrameLocks noChangeAspect="1"/>
          </p:cNvGraphicFramePr>
          <p:nvPr/>
        </p:nvGraphicFramePr>
        <p:xfrm>
          <a:off x="3657601" y="533400"/>
          <a:ext cx="11385551" cy="4857750"/>
        </p:xfrm>
        <a:graphic>
          <a:graphicData uri="http://schemas.openxmlformats.org/presentationml/2006/ole">
            <p:oleObj spid="_x0000_s5122" name="Document" r:id="rId3" imgW="5496775" imgH="3128109" progId="Word.Document.8">
              <p:embed/>
            </p:oleObj>
          </a:graphicData>
        </a:graphic>
      </p:graphicFrame>
      <p:sp>
        <p:nvSpPr>
          <p:cNvPr id="141315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338" name="Object 2"/>
          <p:cNvGraphicFramePr>
            <a:graphicFrameLocks noGrp="1" noChangeAspect="1"/>
          </p:cNvGraphicFramePr>
          <p:nvPr>
            <p:ph/>
          </p:nvPr>
        </p:nvGraphicFramePr>
        <p:xfrm>
          <a:off x="1545167" y="-381000"/>
          <a:ext cx="8388351" cy="7391400"/>
        </p:xfrm>
        <a:graphic>
          <a:graphicData uri="http://schemas.openxmlformats.org/presentationml/2006/ole">
            <p:oleObj spid="_x0000_s6146" name="Document" r:id="rId3" imgW="5506153" imgH="6467761" progId="Word.Document.8">
              <p:embed/>
            </p:oleObj>
          </a:graphicData>
        </a:graphic>
      </p:graphicFrame>
      <p:sp>
        <p:nvSpPr>
          <p:cNvPr id="142339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62" name="Object 2"/>
          <p:cNvGraphicFramePr>
            <a:graphicFrameLocks noGrp="1" noChangeAspect="1"/>
          </p:cNvGraphicFramePr>
          <p:nvPr>
            <p:ph/>
          </p:nvPr>
        </p:nvGraphicFramePr>
        <p:xfrm>
          <a:off x="1016000" y="-434975"/>
          <a:ext cx="9863667" cy="7043738"/>
        </p:xfrm>
        <a:graphic>
          <a:graphicData uri="http://schemas.openxmlformats.org/presentationml/2006/ole">
            <p:oleObj spid="_x0000_s7170" name="Document" r:id="rId3" imgW="5496775" imgH="5233455" progId="Word.Document.8">
              <p:embed/>
            </p:oleObj>
          </a:graphicData>
        </a:graphic>
      </p:graphicFrame>
      <p:sp>
        <p:nvSpPr>
          <p:cNvPr id="143363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994834" y="519114"/>
            <a:ext cx="713406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/>
              <a:t>Summary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The complement system comprises a group</a:t>
            </a:r>
          </a:p>
          <a:p>
            <a:pPr eaLnBrk="1" hangingPunct="1"/>
            <a:r>
              <a:rPr lang="en-US" altLang="en-US" sz="2800"/>
              <a:t>	of serum proteins which, when activated,</a:t>
            </a:r>
          </a:p>
          <a:p>
            <a:pPr eaLnBrk="1" hangingPunct="1"/>
            <a:r>
              <a:rPr lang="en-US" altLang="en-US" sz="2800"/>
              <a:t>	plays an important role in antigen</a:t>
            </a:r>
          </a:p>
          <a:p>
            <a:pPr eaLnBrk="1" hangingPunct="1"/>
            <a:r>
              <a:rPr lang="en-US" altLang="en-US" sz="2800"/>
              <a:t>	clearance.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The classical, alternative and lectin pathways</a:t>
            </a:r>
          </a:p>
          <a:p>
            <a:pPr eaLnBrk="1" hangingPunct="1"/>
            <a:r>
              <a:rPr lang="en-US" altLang="en-US" sz="2800"/>
              <a:t>	have been described.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Elaborate regulatory mechanisms are required</a:t>
            </a:r>
          </a:p>
          <a:p>
            <a:pPr eaLnBrk="1" hangingPunct="1"/>
            <a:r>
              <a:rPr lang="en-US" altLang="en-US" sz="2800"/>
              <a:t>	to prevent damage to normal cells.</a:t>
            </a:r>
          </a:p>
        </p:txBody>
      </p:sp>
      <p:sp>
        <p:nvSpPr>
          <p:cNvPr id="144387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Complement – Effect, Pathways, Regulation </a:t>
            </a:r>
          </a:p>
          <a:p>
            <a:r>
              <a:rPr lang="en-US" dirty="0" smtClean="0"/>
              <a:t>Application of Complement </a:t>
            </a:r>
            <a:r>
              <a:rPr lang="en-US" smtClean="0"/>
              <a:t>Syatem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MESSEGE/ FOR THE TOPIC COVERED (SUMMARY)  </a:t>
            </a:r>
            <a:endParaRPr lang="en-US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gure 7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1" y="1473200"/>
            <a:ext cx="11374967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 Reena Kulshrestha, M.Sc,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Microbiology – Prescott, et al.</a:t>
            </a:r>
          </a:p>
          <a:p>
            <a:r>
              <a:rPr lang="en-US" dirty="0" smtClean="0"/>
              <a:t>Microbiology – Bernard D. Davis, et al.</a:t>
            </a:r>
          </a:p>
          <a:p>
            <a:r>
              <a:rPr lang="en-US" dirty="0" smtClean="0"/>
              <a:t>Clinical &amp; Pathogenic Microbiology – Barbara J Howard, et al.</a:t>
            </a:r>
          </a:p>
          <a:p>
            <a:r>
              <a:rPr lang="en-US" dirty="0" smtClean="0"/>
              <a:t>Immunology an Introduction – </a:t>
            </a:r>
            <a:r>
              <a:rPr lang="en-US" dirty="0" err="1" smtClean="0"/>
              <a:t>Tizard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Immunology 3</a:t>
            </a:r>
            <a:r>
              <a:rPr lang="en-US" baseline="30000" dirty="0" smtClean="0"/>
              <a:t>rd</a:t>
            </a:r>
            <a:r>
              <a:rPr lang="en-US" dirty="0" smtClean="0"/>
              <a:t> edition – Evan </a:t>
            </a:r>
            <a:r>
              <a:rPr lang="en-US" dirty="0" err="1" smtClean="0"/>
              <a:t>Roitt</a:t>
            </a:r>
            <a:r>
              <a:rPr lang="en-US" dirty="0" smtClean="0"/>
              <a:t>, et al.</a:t>
            </a:r>
          </a:p>
          <a:p>
            <a:r>
              <a:rPr lang="en-US" dirty="0" smtClean="0"/>
              <a:t>Medical Microbiology – Greenwood</a:t>
            </a:r>
          </a:p>
          <a:p>
            <a:r>
              <a:rPr lang="en-US" dirty="0" smtClean="0"/>
              <a:t>Textbook of Microbiology – </a:t>
            </a:r>
            <a:r>
              <a:rPr lang="en-US" dirty="0" err="1" smtClean="0"/>
              <a:t>Ananthnarayan</a:t>
            </a:r>
            <a:endParaRPr lang="en-US" dirty="0" smtClean="0"/>
          </a:p>
          <a:p>
            <a:r>
              <a:rPr lang="en-US" dirty="0" smtClean="0"/>
              <a:t>The short Text Book of Microbiology – </a:t>
            </a:r>
            <a:r>
              <a:rPr lang="en-US" dirty="0" err="1" smtClean="0"/>
              <a:t>Satish</a:t>
            </a:r>
            <a:r>
              <a:rPr lang="en-US" dirty="0" smtClean="0"/>
              <a:t> </a:t>
            </a:r>
            <a:r>
              <a:rPr lang="en-US" dirty="0" err="1" smtClean="0"/>
              <a:t>Gupte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232229"/>
            <a:ext cx="10515600" cy="1458459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04685" y="2902857"/>
            <a:ext cx="9231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Students should be given opportunity to ask question for clarifying for their understand/ confusions. Teachers must spend 5-10 minutes for this to improve the output. 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2874092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4760686"/>
            <a:ext cx="10831286" cy="1414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97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1|1.7|3.2|3.4|1.6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8|2.1|1.6|1.9|1.8|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|4.1|2.|3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6|1.9|2.2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3|1.6|3.1|1.2|1.4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|2.4|1.6|4.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|2.1|3.3|1.4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2.6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6.8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7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|1.4|3.5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4.2|2.5|4.2|3.2|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2469</Words>
  <Application>Microsoft Office PowerPoint</Application>
  <PresentationFormat>Custom</PresentationFormat>
  <Paragraphs>662</Paragraphs>
  <Slides>92</Slides>
  <Notes>49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92</vt:i4>
      </vt:variant>
    </vt:vector>
  </HeadingPairs>
  <TitlesOfParts>
    <vt:vector size="95" baseType="lpstr">
      <vt:lpstr>Office Theme</vt:lpstr>
      <vt:lpstr>Document</vt:lpstr>
      <vt:lpstr>Photo Editor Photo</vt:lpstr>
      <vt:lpstr>Slide 1</vt:lpstr>
      <vt:lpstr>Specific learning Objectives </vt:lpstr>
      <vt:lpstr>Table of Content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REGULATON OF COMPLEMENT ACTIVATOR</vt:lpstr>
      <vt:lpstr>REGULATON OF COMPLEMENT ACTIVATOR</vt:lpstr>
      <vt:lpstr>REGULATON OF COMPLEMENT ACTIVATOR</vt:lpstr>
      <vt:lpstr>REGULATON OF COMPLEMENT ACTIVATOR</vt:lpstr>
      <vt:lpstr>REGULATION OF COMPLEMENT ACTIVATOR</vt:lpstr>
      <vt:lpstr>REGULATION OF COMPLEMENT ACTIVATOR</vt:lpstr>
      <vt:lpstr>REGULATION OF COMPLEMENT ACTIVATOR</vt:lpstr>
      <vt:lpstr>BIOLOGICAL EFFECTS OF COMPLEMENT SYSTEM</vt:lpstr>
      <vt:lpstr>BIOLOGICAL EFFECTS OF COMPLEMENT SYSTEM</vt:lpstr>
      <vt:lpstr>BIOLOGICAL EFFECTS OF COMPLEMENT SYSTEM</vt:lpstr>
      <vt:lpstr>BIOLOGICAL EFFECTS OF COMPLEMENT SYSTEM</vt:lpstr>
      <vt:lpstr>BIOLOGICAL EFFECTS OF COMPLEMENT SYSTEM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TAKE HOME MESSEGE/ FOR THE TOPIC COVERED (SUMMARY)  </vt:lpstr>
      <vt:lpstr>REFERENCES</vt:lpstr>
      <vt:lpstr>Question &amp; Answer Session</vt:lpstr>
      <vt:lpstr>Slide 92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14</cp:revision>
  <dcterms:created xsi:type="dcterms:W3CDTF">2022-05-23T05:15:21Z</dcterms:created>
  <dcterms:modified xsi:type="dcterms:W3CDTF">2022-09-12T07:31:59Z</dcterms:modified>
</cp:coreProperties>
</file>